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Roboto"/>
      <p:regular r:id="rId24"/>
      <p:bold r:id="rId25"/>
      <p:italic r:id="rId26"/>
      <p:boldItalic r:id="rId27"/>
    </p:embeddedFont>
    <p:embeddedFont>
      <p:font typeface="Playfair Display"/>
      <p:regular r:id="rId28"/>
      <p:bold r:id="rId29"/>
      <p:italic r:id="rId30"/>
      <p:boldItalic r:id="rId31"/>
    </p:embeddedFont>
    <p:embeddedFont>
      <p:font typeface="Nixie One"/>
      <p:regular r:id="rId32"/>
    </p:embeddedFont>
    <p:embeddedFont>
      <p:font typeface="Lato"/>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PlayfairDisplay-regular.fntdata"/><Relationship Id="rId27"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layfairDisplay-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layfairDisplay-boldItalic.fntdata"/><Relationship Id="rId30" Type="http://schemas.openxmlformats.org/officeDocument/2006/relationships/font" Target="fonts/PlayfairDisplay-italic.fntdata"/><Relationship Id="rId11" Type="http://schemas.openxmlformats.org/officeDocument/2006/relationships/slide" Target="slides/slide7.xml"/><Relationship Id="rId33" Type="http://schemas.openxmlformats.org/officeDocument/2006/relationships/font" Target="fonts/Lato-regular.fntdata"/><Relationship Id="rId10" Type="http://schemas.openxmlformats.org/officeDocument/2006/relationships/slide" Target="slides/slide6.xml"/><Relationship Id="rId32" Type="http://schemas.openxmlformats.org/officeDocument/2006/relationships/font" Target="fonts/NixieOne-regular.fntdata"/><Relationship Id="rId13" Type="http://schemas.openxmlformats.org/officeDocument/2006/relationships/slide" Target="slides/slide9.xml"/><Relationship Id="rId35" Type="http://schemas.openxmlformats.org/officeDocument/2006/relationships/font" Target="fonts/Lato-italic.fntdata"/><Relationship Id="rId12" Type="http://schemas.openxmlformats.org/officeDocument/2006/relationships/slide" Target="slides/slide8.xml"/><Relationship Id="rId34" Type="http://schemas.openxmlformats.org/officeDocument/2006/relationships/font" Target="fonts/Lato-bold.fntdata"/><Relationship Id="rId15" Type="http://schemas.openxmlformats.org/officeDocument/2006/relationships/slide" Target="slides/slide11.xml"/><Relationship Id="rId37" Type="http://schemas.openxmlformats.org/officeDocument/2006/relationships/font" Target="fonts/OpenSans-regular.fntdata"/><Relationship Id="rId14" Type="http://schemas.openxmlformats.org/officeDocument/2006/relationships/slide" Target="slides/slide10.xml"/><Relationship Id="rId36" Type="http://schemas.openxmlformats.org/officeDocument/2006/relationships/font" Target="fonts/Lato-boldItalic.fntdata"/><Relationship Id="rId17" Type="http://schemas.openxmlformats.org/officeDocument/2006/relationships/slide" Target="slides/slide13.xml"/><Relationship Id="rId39" Type="http://schemas.openxmlformats.org/officeDocument/2006/relationships/font" Target="fonts/OpenSans-italic.fntdata"/><Relationship Id="rId16" Type="http://schemas.openxmlformats.org/officeDocument/2006/relationships/slide" Target="slides/slide12.xml"/><Relationship Id="rId38" Type="http://schemas.openxmlformats.org/officeDocument/2006/relationships/font" Target="fonts/Open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096250" y="1627200"/>
            <a:ext cx="2951400" cy="1584300"/>
          </a:xfrm>
          <a:prstGeom prst="rect">
            <a:avLst/>
          </a:prstGeom>
        </p:spPr>
        <p:txBody>
          <a:bodyPr anchorCtr="0" anchor="ctr" bIns="91425" lIns="91425" rIns="91425" tIns="91425"/>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p:txBody>
      </p:sp>
      <p:sp>
        <p:nvSpPr>
          <p:cNvPr id="13" name="Shape 13"/>
          <p:cNvSpPr txBox="1"/>
          <p:nvPr>
            <p:ph idx="1" type="subTitle"/>
          </p:nvPr>
        </p:nvSpPr>
        <p:spPr>
          <a:xfrm>
            <a:off x="3096362" y="3266930"/>
            <a:ext cx="2951400" cy="701400"/>
          </a:xfrm>
          <a:prstGeom prst="rect">
            <a:avLst/>
          </a:prstGeom>
        </p:spPr>
        <p:txBody>
          <a:bodyPr anchorCtr="0" anchor="b" bIns="91425" lIns="91425" rIns="91425" tIns="91425"/>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1233100"/>
            <a:ext cx="8520600" cy="1610100"/>
          </a:xfrm>
          <a:prstGeom prst="rect">
            <a:avLst/>
          </a:prstGeom>
        </p:spPr>
        <p:txBody>
          <a:bodyPr anchorCtr="0" anchor="b" bIns="91425" lIns="91425" rIns="91425" tIns="91425"/>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p:txBody>
      </p:sp>
      <p:sp>
        <p:nvSpPr>
          <p:cNvPr id="51" name="Shape 51"/>
          <p:cNvSpPr txBox="1"/>
          <p:nvPr>
            <p:ph idx="1" type="body"/>
          </p:nvPr>
        </p:nvSpPr>
        <p:spPr>
          <a:xfrm>
            <a:off x="311700" y="29194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509550" y="1423875"/>
            <a:ext cx="8124900" cy="1798200"/>
          </a:xfrm>
          <a:prstGeom prst="rect">
            <a:avLst/>
          </a:prstGeom>
        </p:spPr>
        <p:txBody>
          <a:bodyPr anchorCtr="0" anchor="ctr" bIns="91425" lIns="91425" rIns="91425" tIns="91425"/>
          <a:lstStyle>
            <a:lvl1pPr lvl="0" algn="ctr">
              <a:spcBef>
                <a:spcPts val="0"/>
              </a:spcBef>
              <a:buClr>
                <a:schemeClr val="lt1"/>
              </a:buClr>
              <a:buSzPct val="100000"/>
              <a:buFont typeface="Lato"/>
              <a:defRPr b="0" sz="4800">
                <a:solidFill>
                  <a:schemeClr val="lt1"/>
                </a:solidFill>
                <a:latin typeface="Lato"/>
                <a:ea typeface="Lato"/>
                <a:cs typeface="Lato"/>
                <a:sym typeface="Lato"/>
              </a:defRPr>
            </a:lvl1pPr>
            <a:lvl2pPr lvl="1" algn="ctr">
              <a:spcBef>
                <a:spcPts val="0"/>
              </a:spcBef>
              <a:buClr>
                <a:schemeClr val="lt1"/>
              </a:buClr>
              <a:buSzPct val="100000"/>
              <a:buFont typeface="Lato"/>
              <a:defRPr b="0" sz="4800">
                <a:solidFill>
                  <a:schemeClr val="lt1"/>
                </a:solidFill>
                <a:latin typeface="Lato"/>
                <a:ea typeface="Lato"/>
                <a:cs typeface="Lato"/>
                <a:sym typeface="Lato"/>
              </a:defRPr>
            </a:lvl2pPr>
            <a:lvl3pPr lvl="2" algn="ctr">
              <a:spcBef>
                <a:spcPts val="0"/>
              </a:spcBef>
              <a:buClr>
                <a:schemeClr val="lt1"/>
              </a:buClr>
              <a:buSzPct val="100000"/>
              <a:buFont typeface="Lato"/>
              <a:defRPr b="0" sz="4800">
                <a:solidFill>
                  <a:schemeClr val="lt1"/>
                </a:solidFill>
                <a:latin typeface="Lato"/>
                <a:ea typeface="Lato"/>
                <a:cs typeface="Lato"/>
                <a:sym typeface="Lato"/>
              </a:defRPr>
            </a:lvl3pPr>
            <a:lvl4pPr lvl="3" algn="ctr">
              <a:spcBef>
                <a:spcPts val="0"/>
              </a:spcBef>
              <a:buClr>
                <a:schemeClr val="lt1"/>
              </a:buClr>
              <a:buSzPct val="100000"/>
              <a:buFont typeface="Lato"/>
              <a:defRPr b="0" sz="4800">
                <a:solidFill>
                  <a:schemeClr val="lt1"/>
                </a:solidFill>
                <a:latin typeface="Lato"/>
                <a:ea typeface="Lato"/>
                <a:cs typeface="Lato"/>
                <a:sym typeface="Lato"/>
              </a:defRPr>
            </a:lvl4pPr>
            <a:lvl5pPr lvl="4" algn="ctr">
              <a:spcBef>
                <a:spcPts val="0"/>
              </a:spcBef>
              <a:buClr>
                <a:schemeClr val="lt1"/>
              </a:buClr>
              <a:buSzPct val="100000"/>
              <a:buFont typeface="Lato"/>
              <a:defRPr b="0" sz="4800">
                <a:solidFill>
                  <a:schemeClr val="lt1"/>
                </a:solidFill>
                <a:latin typeface="Lato"/>
                <a:ea typeface="Lato"/>
                <a:cs typeface="Lato"/>
                <a:sym typeface="Lato"/>
              </a:defRPr>
            </a:lvl5pPr>
            <a:lvl6pPr lvl="5" algn="ctr">
              <a:spcBef>
                <a:spcPts val="0"/>
              </a:spcBef>
              <a:buClr>
                <a:schemeClr val="lt1"/>
              </a:buClr>
              <a:buSzPct val="100000"/>
              <a:buFont typeface="Lato"/>
              <a:defRPr b="0" sz="4800">
                <a:solidFill>
                  <a:schemeClr val="lt1"/>
                </a:solidFill>
                <a:latin typeface="Lato"/>
                <a:ea typeface="Lato"/>
                <a:cs typeface="Lato"/>
                <a:sym typeface="Lato"/>
              </a:defRPr>
            </a:lvl6pPr>
            <a:lvl7pPr lvl="6" algn="ctr">
              <a:spcBef>
                <a:spcPts val="0"/>
              </a:spcBef>
              <a:buClr>
                <a:schemeClr val="lt1"/>
              </a:buClr>
              <a:buSzPct val="100000"/>
              <a:buFont typeface="Lato"/>
              <a:defRPr b="0" sz="4800">
                <a:solidFill>
                  <a:schemeClr val="lt1"/>
                </a:solidFill>
                <a:latin typeface="Lato"/>
                <a:ea typeface="Lato"/>
                <a:cs typeface="Lato"/>
                <a:sym typeface="Lato"/>
              </a:defRPr>
            </a:lvl7pPr>
            <a:lvl8pPr lvl="7" algn="ctr">
              <a:spcBef>
                <a:spcPts val="0"/>
              </a:spcBef>
              <a:buClr>
                <a:schemeClr val="lt1"/>
              </a:buClr>
              <a:buSzPct val="100000"/>
              <a:buFont typeface="Lato"/>
              <a:defRPr b="0" sz="4800">
                <a:solidFill>
                  <a:schemeClr val="lt1"/>
                </a:solidFill>
                <a:latin typeface="Lato"/>
                <a:ea typeface="Lato"/>
                <a:cs typeface="Lato"/>
                <a:sym typeface="Lato"/>
              </a:defRPr>
            </a:lvl8pPr>
            <a:lvl9pPr lvl="8"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7" name="Shape 1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91377"/>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Lato"/>
              <a:defRPr b="0" sz="4800">
                <a:solidFill>
                  <a:schemeClr val="lt1"/>
                </a:solidFill>
                <a:latin typeface="Lato"/>
                <a:ea typeface="Lato"/>
                <a:cs typeface="Lato"/>
                <a:sym typeface="Lato"/>
              </a:defRPr>
            </a:lvl1pPr>
            <a:lvl2pPr lvl="1">
              <a:spcBef>
                <a:spcPts val="0"/>
              </a:spcBef>
              <a:buClr>
                <a:schemeClr val="lt1"/>
              </a:buClr>
              <a:buSzPct val="100000"/>
              <a:buFont typeface="Lato"/>
              <a:defRPr b="0" sz="4800">
                <a:solidFill>
                  <a:schemeClr val="lt1"/>
                </a:solidFill>
                <a:latin typeface="Lato"/>
                <a:ea typeface="Lato"/>
                <a:cs typeface="Lato"/>
                <a:sym typeface="Lato"/>
              </a:defRPr>
            </a:lvl2pPr>
            <a:lvl3pPr lvl="2">
              <a:spcBef>
                <a:spcPts val="0"/>
              </a:spcBef>
              <a:buClr>
                <a:schemeClr val="lt1"/>
              </a:buClr>
              <a:buSzPct val="100000"/>
              <a:buFont typeface="Lato"/>
              <a:defRPr b="0" sz="4800">
                <a:solidFill>
                  <a:schemeClr val="lt1"/>
                </a:solidFill>
                <a:latin typeface="Lato"/>
                <a:ea typeface="Lato"/>
                <a:cs typeface="Lato"/>
                <a:sym typeface="Lato"/>
              </a:defRPr>
            </a:lvl3pPr>
            <a:lvl4pPr lvl="3">
              <a:spcBef>
                <a:spcPts val="0"/>
              </a:spcBef>
              <a:buClr>
                <a:schemeClr val="lt1"/>
              </a:buClr>
              <a:buSzPct val="100000"/>
              <a:buFont typeface="Lato"/>
              <a:defRPr b="0" sz="4800">
                <a:solidFill>
                  <a:schemeClr val="lt1"/>
                </a:solidFill>
                <a:latin typeface="Lato"/>
                <a:ea typeface="Lato"/>
                <a:cs typeface="Lato"/>
                <a:sym typeface="Lato"/>
              </a:defRPr>
            </a:lvl4pPr>
            <a:lvl5pPr lvl="4">
              <a:spcBef>
                <a:spcPts val="0"/>
              </a:spcBef>
              <a:buClr>
                <a:schemeClr val="lt1"/>
              </a:buClr>
              <a:buSzPct val="100000"/>
              <a:buFont typeface="Lato"/>
              <a:defRPr b="0" sz="4800">
                <a:solidFill>
                  <a:schemeClr val="lt1"/>
                </a:solidFill>
                <a:latin typeface="Lato"/>
                <a:ea typeface="Lato"/>
                <a:cs typeface="Lato"/>
                <a:sym typeface="Lato"/>
              </a:defRPr>
            </a:lvl5pPr>
            <a:lvl6pPr lvl="5">
              <a:spcBef>
                <a:spcPts val="0"/>
              </a:spcBef>
              <a:buClr>
                <a:schemeClr val="lt1"/>
              </a:buClr>
              <a:buSzPct val="100000"/>
              <a:buFont typeface="Lato"/>
              <a:defRPr b="0" sz="4800">
                <a:solidFill>
                  <a:schemeClr val="lt1"/>
                </a:solidFill>
                <a:latin typeface="Lato"/>
                <a:ea typeface="Lato"/>
                <a:cs typeface="Lato"/>
                <a:sym typeface="Lato"/>
              </a:defRPr>
            </a:lvl6pPr>
            <a:lvl7pPr lvl="6">
              <a:spcBef>
                <a:spcPts val="0"/>
              </a:spcBef>
              <a:buClr>
                <a:schemeClr val="lt1"/>
              </a:buClr>
              <a:buSzPct val="100000"/>
              <a:buFont typeface="Lato"/>
              <a:defRPr b="0" sz="4800">
                <a:solidFill>
                  <a:schemeClr val="lt1"/>
                </a:solidFill>
                <a:latin typeface="Lato"/>
                <a:ea typeface="Lato"/>
                <a:cs typeface="Lato"/>
                <a:sym typeface="Lato"/>
              </a:defRPr>
            </a:lvl7pPr>
            <a:lvl8pPr lvl="7">
              <a:spcBef>
                <a:spcPts val="0"/>
              </a:spcBef>
              <a:buClr>
                <a:schemeClr val="lt1"/>
              </a:buClr>
              <a:buSzPct val="100000"/>
              <a:buFont typeface="Lato"/>
              <a:defRPr b="0" sz="4800">
                <a:solidFill>
                  <a:schemeClr val="lt1"/>
                </a:solidFill>
                <a:latin typeface="Lato"/>
                <a:ea typeface="Lato"/>
                <a:cs typeface="Lato"/>
                <a:sym typeface="Lato"/>
              </a:defRPr>
            </a:lvl8pPr>
            <a:lvl9pPr lvl="8">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107950"/>
            <a:ext cx="4045200" cy="1683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600" cy="6261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07.png"/><Relationship Id="rId4" Type="http://schemas.openxmlformats.org/officeDocument/2006/relationships/hyperlink" Target="http://youtube.com/v/LbADgksW2L8" TargetMode="External"/><Relationship Id="rId5" Type="http://schemas.openxmlformats.org/officeDocument/2006/relationships/image" Target="../media/image04.jpg"/><Relationship Id="rId6" Type="http://schemas.openxmlformats.org/officeDocument/2006/relationships/hyperlink" Target="https://www.youtube.com/watch?v=LbADgksW2L8" TargetMode="External"/><Relationship Id="rId7" Type="http://schemas.openxmlformats.org/officeDocument/2006/relationships/hyperlink" Target="https://www.youtube.com/watch?v=LbADgksW2L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s://web.seesaw.me/" TargetMode="External"/><Relationship Id="rId4" Type="http://schemas.openxmlformats.org/officeDocument/2006/relationships/image" Target="../media/image03.gif"/><Relationship Id="rId5" Type="http://schemas.openxmlformats.org/officeDocument/2006/relationships/image" Target="../media/image0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ocs.google.com/document/d/1y7Sy3I3QGkf4cscpQSzuAKCLyVgyJTFW2Waw3nl5VXU/edit?usp=sharing" TargetMode="External"/><Relationship Id="rId4" Type="http://schemas.openxmlformats.org/officeDocument/2006/relationships/hyperlink" Target="https://youtu.be/z8fjqX49apo" TargetMode="External"/><Relationship Id="rId9" Type="http://schemas.openxmlformats.org/officeDocument/2006/relationships/image" Target="../media/image16.png"/><Relationship Id="rId5" Type="http://schemas.openxmlformats.org/officeDocument/2006/relationships/hyperlink" Target="https://www.youtube.com/watch?v=z8fjqX49apo" TargetMode="External"/><Relationship Id="rId6" Type="http://schemas.openxmlformats.org/officeDocument/2006/relationships/image" Target="../media/image15.png"/><Relationship Id="rId7" Type="http://schemas.openxmlformats.org/officeDocument/2006/relationships/hyperlink" Target="https://www.youtube.com/watch?v=aRYp5AMCylk" TargetMode="External"/><Relationship Id="rId8" Type="http://schemas.openxmlformats.org/officeDocument/2006/relationships/hyperlink" Target="https://www.youtube.com/watch?v=aRYp5AMCyl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s://docs.google.com/document/d/1Zt5HQ8ZD4WJUVXBVBMg9jVRjF7Uk-HKbRpZTafmhzdI/edit?usp=sharing" TargetMode="External"/><Relationship Id="rId4" Type="http://schemas.openxmlformats.org/officeDocument/2006/relationships/image" Target="../media/image19.png"/><Relationship Id="rId5" Type="http://schemas.openxmlformats.org/officeDocument/2006/relationships/hyperlink" Target="https://docs.google.com/document/d/1Zt5HQ8ZD4WJUVXBVBMg9jVRjF7Uk-HKbRpZTafmhzdI/edit?usp=sharing" TargetMode="External"/><Relationship Id="rId6" Type="http://schemas.openxmlformats.org/officeDocument/2006/relationships/hyperlink" Target="https://docs.google.com/document/d/1Zt5HQ8ZD4WJUVXBVBMg9jVRjF7Uk-HKbRpZTafmhzdI/edit?usp=sharing" TargetMode="External"/><Relationship Id="rId7"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eb.seesaw.me/teacher-resources" TargetMode="External"/><Relationship Id="rId4" Type="http://schemas.openxmlformats.org/officeDocument/2006/relationships/image" Target="../media/image13.png"/><Relationship Id="rId5" Type="http://schemas.openxmlformats.org/officeDocument/2006/relationships/hyperlink" Target="http://web.seesaw.me/teacher-resourc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hyperlink" Target="http://help.seesaw.me/hc/en-us/articles/204910545-What-apps-is-Seesaw-compatible-with-"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hyperlink" Target="http://help.seesaw.me/hc/en-us/articles/204087419-How-to-Setup-and-Use-Folders" TargetMode="External"/><Relationship Id="rId5" Type="http://schemas.openxmlformats.org/officeDocument/2006/relationships/hyperlink" Target="https://www.youtube.com/watch?v=4psrUZlezaU&amp;feature=youtu.b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0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6.jpg"/><Relationship Id="rId4"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docs.google.com/a/ocsb.ca/document/d/1_wG1_LyYo4g-fVeQeGccB9QQODRH33VD8BOCKDafMV0/edit?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3044575" y="1517150"/>
            <a:ext cx="3085800" cy="2072400"/>
          </a:xfrm>
          <a:prstGeom prst="rect">
            <a:avLst/>
          </a:prstGeom>
        </p:spPr>
        <p:txBody>
          <a:bodyPr anchorCtr="0" anchor="ctr" bIns="91425" lIns="91425" rIns="91425" tIns="91425">
            <a:noAutofit/>
          </a:bodyPr>
          <a:lstStyle/>
          <a:p>
            <a:pPr lvl="0" rtl="0" algn="l">
              <a:spcBef>
                <a:spcPts val="0"/>
              </a:spcBef>
              <a:buNone/>
            </a:pPr>
            <a:r>
              <a:rPr lang="en" sz="3000"/>
              <a:t>Descriptive Feedback, Learning Journals, and SeeSaw </a:t>
            </a:r>
          </a:p>
          <a:p>
            <a:pPr lvl="0" rtl="0" algn="l">
              <a:spcBef>
                <a:spcPts val="0"/>
              </a:spcBef>
              <a:buClr>
                <a:schemeClr val="dk1"/>
              </a:buClr>
              <a:buSzPct val="36666"/>
              <a:buFont typeface="Arial"/>
              <a:buNone/>
            </a:pPr>
            <a:r>
              <a:rPr lang="en" sz="3000"/>
              <a:t>- </a:t>
            </a:r>
            <a:r>
              <a:rPr lang="en" sz="1800"/>
              <a:t>the Learning App</a:t>
            </a:r>
          </a:p>
        </p:txBody>
      </p:sp>
      <p:sp>
        <p:nvSpPr>
          <p:cNvPr id="60" name="Shape 60"/>
          <p:cNvSpPr txBox="1"/>
          <p:nvPr>
            <p:ph idx="1" type="subTitle"/>
          </p:nvPr>
        </p:nvSpPr>
        <p:spPr>
          <a:xfrm>
            <a:off x="6512625" y="752400"/>
            <a:ext cx="1529400" cy="3527400"/>
          </a:xfrm>
          <a:prstGeom prst="rect">
            <a:avLst/>
          </a:prstGeom>
        </p:spPr>
        <p:txBody>
          <a:bodyPr anchorCtr="0" anchor="t" bIns="91425" lIns="91425" rIns="91425" tIns="91425">
            <a:noAutofit/>
          </a:bodyPr>
          <a:lstStyle/>
          <a:p>
            <a:pPr lvl="0" rtl="0" algn="l">
              <a:spcBef>
                <a:spcPts val="0"/>
              </a:spcBef>
              <a:buClr>
                <a:schemeClr val="dk1"/>
              </a:buClr>
              <a:buSzPct val="68750"/>
              <a:buFont typeface="Arial"/>
              <a:buNone/>
            </a:pPr>
            <a:r>
              <a:rPr lang="en" sz="1600">
                <a:solidFill>
                  <a:schemeClr val="accent5"/>
                </a:solidFill>
                <a:latin typeface="Arial"/>
                <a:ea typeface="Arial"/>
                <a:cs typeface="Arial"/>
                <a:sym typeface="Arial"/>
              </a:rPr>
              <a:t>Facilitating student self reflection, fostering meaningful peer feedback, and genuine discussion among peers through use of the SeeSaw App.</a:t>
            </a:r>
          </a:p>
        </p:txBody>
      </p:sp>
      <p:sp>
        <p:nvSpPr>
          <p:cNvPr id="61" name="Shape 61"/>
          <p:cNvSpPr txBox="1"/>
          <p:nvPr/>
        </p:nvSpPr>
        <p:spPr>
          <a:xfrm>
            <a:off x="181700" y="111825"/>
            <a:ext cx="5562900" cy="433200"/>
          </a:xfrm>
          <a:prstGeom prst="rect">
            <a:avLst/>
          </a:prstGeom>
          <a:noFill/>
          <a:ln>
            <a:noFill/>
          </a:ln>
        </p:spPr>
        <p:txBody>
          <a:bodyPr anchorCtr="0" anchor="t" bIns="91425" lIns="91425" rIns="91425" tIns="91425">
            <a:noAutofit/>
          </a:bodyPr>
          <a:lstStyle/>
          <a:p>
            <a:pPr lvl="0">
              <a:spcBef>
                <a:spcPts val="0"/>
              </a:spcBef>
              <a:buNone/>
            </a:pPr>
            <a:r>
              <a:rPr lang="en" sz="2400">
                <a:latin typeface="Roboto"/>
                <a:ea typeface="Roboto"/>
                <a:cs typeface="Roboto"/>
                <a:sym typeface="Roboto"/>
              </a:rPr>
              <a:t>http://bit.ly/2orCcX2</a:t>
            </a:r>
          </a:p>
        </p:txBody>
      </p:sp>
      <p:sp>
        <p:nvSpPr>
          <p:cNvPr id="62" name="Shape 62"/>
          <p:cNvSpPr txBox="1"/>
          <p:nvPr/>
        </p:nvSpPr>
        <p:spPr>
          <a:xfrm>
            <a:off x="279550" y="4444650"/>
            <a:ext cx="7762500" cy="545100"/>
          </a:xfrm>
          <a:prstGeom prst="rect">
            <a:avLst/>
          </a:prstGeom>
          <a:noFill/>
          <a:ln>
            <a:noFill/>
          </a:ln>
        </p:spPr>
        <p:txBody>
          <a:bodyPr anchorCtr="0" anchor="t" bIns="91425" lIns="91425" rIns="91425" tIns="91425">
            <a:noAutofit/>
          </a:bodyPr>
          <a:lstStyle/>
          <a:p>
            <a:pPr lvl="0">
              <a:spcBef>
                <a:spcPts val="0"/>
              </a:spcBef>
              <a:buNone/>
            </a:pPr>
            <a:r>
              <a:rPr b="1" lang="en" sz="3000">
                <a:solidFill>
                  <a:schemeClr val="dk1"/>
                </a:solidFill>
                <a:latin typeface="Roboto"/>
                <a:ea typeface="Roboto"/>
                <a:cs typeface="Roboto"/>
                <a:sym typeface="Roboto"/>
              </a:rPr>
              <a:t>PRESENTER: EMILY SCHOLFIELD</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nvSpPr>
        <p:spPr>
          <a:xfrm>
            <a:off x="176150" y="-165025"/>
            <a:ext cx="8610900" cy="666600"/>
          </a:xfrm>
          <a:prstGeom prst="rect">
            <a:avLst/>
          </a:prstGeom>
          <a:noFill/>
          <a:ln>
            <a:noFill/>
          </a:ln>
        </p:spPr>
        <p:txBody>
          <a:bodyPr anchorCtr="0" anchor="t" bIns="91425" lIns="91425" rIns="91425" tIns="91425">
            <a:noAutofit/>
          </a:bodyPr>
          <a:lstStyle/>
          <a:p>
            <a:pPr lvl="0" rtl="0">
              <a:spcBef>
                <a:spcPts val="600"/>
              </a:spcBef>
              <a:buNone/>
            </a:pPr>
            <a:r>
              <a:rPr b="1" lang="en" sz="3600">
                <a:solidFill>
                  <a:schemeClr val="dk1"/>
                </a:solidFill>
                <a:latin typeface="Lato"/>
                <a:ea typeface="Lato"/>
                <a:cs typeface="Lato"/>
                <a:sym typeface="Lato"/>
              </a:rPr>
              <a:t>What is Seesaw? </a:t>
            </a:r>
          </a:p>
        </p:txBody>
      </p:sp>
      <p:sp>
        <p:nvSpPr>
          <p:cNvPr id="140" name="Shape 140"/>
          <p:cNvSpPr txBox="1"/>
          <p:nvPr/>
        </p:nvSpPr>
        <p:spPr>
          <a:xfrm>
            <a:off x="176150" y="349150"/>
            <a:ext cx="5120100" cy="4641900"/>
          </a:xfrm>
          <a:prstGeom prst="rect">
            <a:avLst/>
          </a:prstGeom>
          <a:noFill/>
          <a:ln>
            <a:noFill/>
          </a:ln>
        </p:spPr>
        <p:txBody>
          <a:bodyPr anchorCtr="0" anchor="t" bIns="91425" lIns="91425" rIns="91425" tIns="91425">
            <a:noAutofit/>
          </a:bodyPr>
          <a:lstStyle/>
          <a:p>
            <a:pPr indent="-228600" lvl="0" marL="457200" rtl="0">
              <a:spcBef>
                <a:spcPts val="600"/>
              </a:spcBef>
              <a:buClr>
                <a:srgbClr val="666666"/>
              </a:buClr>
              <a:buFont typeface="Lato"/>
              <a:buChar char="●"/>
            </a:pPr>
            <a:r>
              <a:rPr lang="en">
                <a:solidFill>
                  <a:srgbClr val="666666"/>
                </a:solidFill>
                <a:latin typeface="Lato"/>
                <a:ea typeface="Lato"/>
                <a:cs typeface="Lato"/>
                <a:sym typeface="Lato"/>
              </a:rPr>
              <a:t>A digital portfolio that collects students’ digital and physical work in one place. Everything is organized, making assessment and conferences easier!</a:t>
            </a:r>
          </a:p>
          <a:p>
            <a:pPr indent="-228600" lvl="0" marL="457200" rtl="0">
              <a:spcBef>
                <a:spcPts val="600"/>
              </a:spcBef>
              <a:buClr>
                <a:srgbClr val="666666"/>
              </a:buClr>
              <a:buFont typeface="Lato"/>
              <a:buChar char="●"/>
            </a:pPr>
            <a:r>
              <a:rPr lang="en">
                <a:solidFill>
                  <a:srgbClr val="666666"/>
                </a:solidFill>
                <a:latin typeface="Lato"/>
                <a:ea typeface="Lato"/>
                <a:cs typeface="Lato"/>
                <a:sym typeface="Lato"/>
              </a:rPr>
              <a:t>A space that each student can own.  Built-in tools make it easy for students to capture their learning, reflect, and develop new skills. </a:t>
            </a:r>
          </a:p>
          <a:p>
            <a:pPr indent="-228600" lvl="0" marL="457200" rtl="0">
              <a:spcBef>
                <a:spcPts val="600"/>
              </a:spcBef>
              <a:buClr>
                <a:srgbClr val="666666"/>
              </a:buClr>
              <a:buFont typeface="Lato"/>
              <a:buChar char="●"/>
            </a:pPr>
            <a:r>
              <a:rPr lang="en">
                <a:solidFill>
                  <a:srgbClr val="666666"/>
                </a:solidFill>
                <a:latin typeface="Lato"/>
                <a:ea typeface="Lato"/>
                <a:cs typeface="Lato"/>
                <a:sym typeface="Lato"/>
              </a:rPr>
              <a:t>A parent communication tool that seamlessly shares what’s going on in your classroom and builds a strong school-home community.</a:t>
            </a:r>
          </a:p>
          <a:p>
            <a:pPr lvl="0" rtl="0">
              <a:spcBef>
                <a:spcPts val="600"/>
              </a:spcBef>
              <a:buNone/>
            </a:pPr>
            <a:r>
              <a:rPr b="1" lang="en" sz="1800">
                <a:solidFill>
                  <a:schemeClr val="dk1"/>
                </a:solidFill>
                <a:latin typeface="Lato"/>
                <a:ea typeface="Lato"/>
                <a:cs typeface="Lato"/>
                <a:sym typeface="Lato"/>
              </a:rPr>
              <a:t>MOST IMPORTANTLY:</a:t>
            </a:r>
          </a:p>
          <a:p>
            <a:pPr indent="-228600" lvl="0" marL="457200" rtl="0">
              <a:spcBef>
                <a:spcPts val="600"/>
              </a:spcBef>
              <a:buClr>
                <a:srgbClr val="666666"/>
              </a:buClr>
              <a:buFont typeface="Lato"/>
              <a:buChar char="●"/>
            </a:pPr>
            <a:r>
              <a:rPr lang="en">
                <a:solidFill>
                  <a:srgbClr val="666666"/>
                </a:solidFill>
                <a:latin typeface="Lato"/>
                <a:ea typeface="Lato"/>
                <a:cs typeface="Lato"/>
                <a:sym typeface="Lato"/>
              </a:rPr>
              <a:t>An ONLINE digital portfolio that allows students to VIEW and COMMENT on each others posts  that is </a:t>
            </a:r>
            <a:r>
              <a:rPr b="1" lang="en" sz="1800">
                <a:solidFill>
                  <a:schemeClr val="dk1"/>
                </a:solidFill>
                <a:latin typeface="Lato"/>
                <a:ea typeface="Lato"/>
                <a:cs typeface="Lato"/>
                <a:sym typeface="Lato"/>
              </a:rPr>
              <a:t>SAFE  </a:t>
            </a:r>
          </a:p>
          <a:p>
            <a:pPr indent="-228600" lvl="1" marL="914400" rtl="0">
              <a:spcBef>
                <a:spcPts val="600"/>
              </a:spcBef>
              <a:buClr>
                <a:srgbClr val="666666"/>
              </a:buClr>
              <a:buFont typeface="Lato"/>
              <a:buChar char="○"/>
            </a:pPr>
            <a:r>
              <a:rPr lang="en">
                <a:solidFill>
                  <a:srgbClr val="666666"/>
                </a:solidFill>
                <a:latin typeface="Lato"/>
                <a:ea typeface="Lato"/>
                <a:cs typeface="Lato"/>
                <a:sym typeface="Lato"/>
              </a:rPr>
              <a:t>Not accessible to the public/web</a:t>
            </a:r>
          </a:p>
          <a:p>
            <a:pPr indent="-228600" lvl="1" marL="914400" rtl="0">
              <a:spcBef>
                <a:spcPts val="600"/>
              </a:spcBef>
              <a:buClr>
                <a:srgbClr val="666666"/>
              </a:buClr>
              <a:buFont typeface="Lato"/>
              <a:buChar char="○"/>
            </a:pPr>
            <a:r>
              <a:rPr lang="en">
                <a:solidFill>
                  <a:srgbClr val="666666"/>
                </a:solidFill>
                <a:latin typeface="Lato"/>
                <a:ea typeface="Lato"/>
                <a:cs typeface="Lato"/>
                <a:sym typeface="Lato"/>
              </a:rPr>
              <a:t>Nothing can be posted without teacher vetting &amp; approval</a:t>
            </a:r>
          </a:p>
          <a:p>
            <a:pPr indent="0" lvl="0" marL="0" rtl="0" algn="just">
              <a:spcBef>
                <a:spcPts val="600"/>
              </a:spcBef>
              <a:buNone/>
            </a:pPr>
            <a:r>
              <a:rPr b="1" lang="en">
                <a:solidFill>
                  <a:schemeClr val="dk1"/>
                </a:solidFill>
                <a:latin typeface="Lato"/>
                <a:ea typeface="Lato"/>
                <a:cs typeface="Lato"/>
                <a:sym typeface="Lato"/>
              </a:rPr>
              <a:t>**DISCLAIMER:  </a:t>
            </a:r>
            <a:r>
              <a:rPr b="1" lang="en" sz="1200">
                <a:solidFill>
                  <a:schemeClr val="dk1"/>
                </a:solidFill>
                <a:latin typeface="Lato"/>
                <a:ea typeface="Lato"/>
                <a:cs typeface="Lato"/>
                <a:sym typeface="Lato"/>
              </a:rPr>
              <a:t>While this IS a CLOSED, PASSWORD PROTECTED site; it is OCSB policy to obtain parental permission for ANY student image,  work, etc. be posted online. Please check to be sure forms are signed giving permission . ****</a:t>
            </a:r>
          </a:p>
        </p:txBody>
      </p:sp>
      <p:pic>
        <p:nvPicPr>
          <p:cNvPr id="141" name="Shape 141"/>
          <p:cNvPicPr preferRelativeResize="0"/>
          <p:nvPr/>
        </p:nvPicPr>
        <p:blipFill>
          <a:blip r:embed="rId3">
            <a:alphaModFix/>
          </a:blip>
          <a:stretch>
            <a:fillRect/>
          </a:stretch>
        </p:blipFill>
        <p:spPr>
          <a:xfrm>
            <a:off x="6127625" y="2877000"/>
            <a:ext cx="2514424" cy="2311125"/>
          </a:xfrm>
          <a:prstGeom prst="rect">
            <a:avLst/>
          </a:prstGeom>
          <a:noFill/>
          <a:ln>
            <a:noFill/>
          </a:ln>
        </p:spPr>
      </p:pic>
      <p:sp>
        <p:nvSpPr>
          <p:cNvPr descr="Wallace Elementary teachers and students explain the SeeSaw app and how it helps classrooms communicate with parents." id="142" name="Shape 142" title="Wallace Learning Spotlight">
            <a:hlinkClick r:id="rId4"/>
          </p:cNvPr>
          <p:cNvSpPr/>
          <p:nvPr/>
        </p:nvSpPr>
        <p:spPr>
          <a:xfrm>
            <a:off x="5677825" y="501550"/>
            <a:ext cx="3109225" cy="2331925"/>
          </a:xfrm>
          <a:prstGeom prst="rect">
            <a:avLst/>
          </a:prstGeom>
          <a:blipFill>
            <a:blip r:embed="rId5">
              <a:alphaModFix/>
            </a:blip>
            <a:stretch>
              <a:fillRect/>
            </a:stretch>
          </a:blipFill>
          <a:ln>
            <a:noFill/>
          </a:ln>
        </p:spPr>
      </p:sp>
      <p:sp>
        <p:nvSpPr>
          <p:cNvPr id="143" name="Shape 143">
            <a:hlinkClick r:id="rId6"/>
          </p:cNvPr>
          <p:cNvSpPr/>
          <p:nvPr/>
        </p:nvSpPr>
        <p:spPr>
          <a:xfrm>
            <a:off x="7171347" y="68000"/>
            <a:ext cx="1931400" cy="1287600"/>
          </a:xfrm>
          <a:prstGeom prst="wedgeEllipseCallout">
            <a:avLst>
              <a:gd fmla="val -20833" name="adj1"/>
              <a:gd fmla="val 62500" name="adj2"/>
            </a:avLst>
          </a:prstGeom>
          <a:solidFill>
            <a:srgbClr val="6D9EEB"/>
          </a:solidFill>
          <a:ln>
            <a:noFill/>
          </a:ln>
        </p:spPr>
        <p:txBody>
          <a:bodyPr anchorCtr="0" anchor="ctr" bIns="91425" lIns="91425" rIns="91425" tIns="91425">
            <a:noAutofit/>
          </a:bodyPr>
          <a:lstStyle/>
          <a:p>
            <a:pPr lvl="0">
              <a:spcBef>
                <a:spcPts val="0"/>
              </a:spcBef>
              <a:buNone/>
            </a:pPr>
            <a:r>
              <a:t/>
            </a:r>
            <a:endParaRPr/>
          </a:p>
        </p:txBody>
      </p:sp>
      <p:sp>
        <p:nvSpPr>
          <p:cNvPr id="144" name="Shape 144"/>
          <p:cNvSpPr txBox="1"/>
          <p:nvPr/>
        </p:nvSpPr>
        <p:spPr>
          <a:xfrm>
            <a:off x="7391697" y="350300"/>
            <a:ext cx="1569900" cy="723000"/>
          </a:xfrm>
          <a:prstGeom prst="rect">
            <a:avLst/>
          </a:prstGeom>
          <a:noFill/>
          <a:ln>
            <a:noFill/>
          </a:ln>
        </p:spPr>
        <p:txBody>
          <a:bodyPr anchorCtr="0" anchor="t" bIns="91425" lIns="91425" rIns="91425" tIns="91425">
            <a:noAutofit/>
          </a:bodyPr>
          <a:lstStyle/>
          <a:p>
            <a:pPr lvl="0" rtl="0">
              <a:spcBef>
                <a:spcPts val="0"/>
              </a:spcBef>
              <a:buNone/>
            </a:pPr>
            <a:r>
              <a:rPr lang="en" sz="1200">
                <a:solidFill>
                  <a:srgbClr val="FFFFFF"/>
                </a:solidFill>
                <a:latin typeface="Open Sans"/>
                <a:ea typeface="Open Sans"/>
                <a:cs typeface="Open Sans"/>
                <a:sym typeface="Open Sans"/>
              </a:rPr>
              <a:t>Watch the video to see how students describe Seesaw!</a:t>
            </a:r>
          </a:p>
        </p:txBody>
      </p:sp>
      <p:sp>
        <p:nvSpPr>
          <p:cNvPr id="145" name="Shape 145"/>
          <p:cNvSpPr txBox="1"/>
          <p:nvPr/>
        </p:nvSpPr>
        <p:spPr>
          <a:xfrm>
            <a:off x="5701350" y="2804625"/>
            <a:ext cx="2963400" cy="245700"/>
          </a:xfrm>
          <a:prstGeom prst="rect">
            <a:avLst/>
          </a:prstGeom>
          <a:noFill/>
          <a:ln>
            <a:noFill/>
          </a:ln>
        </p:spPr>
        <p:txBody>
          <a:bodyPr anchorCtr="0" anchor="t" bIns="91425" lIns="91425" rIns="91425" tIns="91425">
            <a:noAutofit/>
          </a:bodyPr>
          <a:lstStyle/>
          <a:p>
            <a:pPr lvl="0" rtl="0">
              <a:spcBef>
                <a:spcPts val="0"/>
              </a:spcBef>
              <a:buNone/>
            </a:pPr>
            <a:r>
              <a:rPr lang="en" sz="800" u="sng">
                <a:solidFill>
                  <a:srgbClr val="1155CC"/>
                </a:solidFill>
                <a:latin typeface="Open Sans"/>
                <a:ea typeface="Open Sans"/>
                <a:cs typeface="Open Sans"/>
                <a:sym typeface="Open Sans"/>
                <a:hlinkClick r:id="rId7"/>
              </a:rPr>
              <a:t>https://www.youtube.com/watch?v=LbADgksW2L8</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265500" y="51350"/>
            <a:ext cx="4045200" cy="1673400"/>
          </a:xfrm>
          <a:prstGeom prst="rect">
            <a:avLst/>
          </a:prstGeom>
        </p:spPr>
        <p:txBody>
          <a:bodyPr anchorCtr="0" anchor="b" bIns="91425" lIns="91425" rIns="91425" tIns="91425">
            <a:noAutofit/>
          </a:bodyPr>
          <a:lstStyle/>
          <a:p>
            <a:pPr lvl="0">
              <a:spcBef>
                <a:spcPts val="0"/>
              </a:spcBef>
              <a:buNone/>
            </a:pPr>
            <a:r>
              <a:rPr lang="en">
                <a:latin typeface="Roboto"/>
                <a:ea typeface="Roboto"/>
                <a:cs typeface="Roboto"/>
                <a:sym typeface="Roboto"/>
              </a:rPr>
              <a:t>LET’S KEEP THIS SIMPLE...</a:t>
            </a:r>
          </a:p>
        </p:txBody>
      </p:sp>
      <p:sp>
        <p:nvSpPr>
          <p:cNvPr id="151" name="Shape 151"/>
          <p:cNvSpPr txBox="1"/>
          <p:nvPr>
            <p:ph idx="1" type="subTitle"/>
          </p:nvPr>
        </p:nvSpPr>
        <p:spPr>
          <a:xfrm>
            <a:off x="265500" y="1702199"/>
            <a:ext cx="4045200" cy="1809000"/>
          </a:xfrm>
          <a:prstGeom prst="rect">
            <a:avLst/>
          </a:prstGeom>
        </p:spPr>
        <p:txBody>
          <a:bodyPr anchorCtr="0" anchor="t" bIns="91425" lIns="91425" rIns="91425" tIns="91425">
            <a:noAutofit/>
          </a:bodyPr>
          <a:lstStyle/>
          <a:p>
            <a:pPr lvl="0">
              <a:spcBef>
                <a:spcPts val="0"/>
              </a:spcBef>
              <a:buNone/>
            </a:pPr>
            <a:r>
              <a:rPr lang="en"/>
              <a:t>GETTING STARTED: </a:t>
            </a:r>
          </a:p>
          <a:p>
            <a:pPr lvl="0">
              <a:spcBef>
                <a:spcPts val="0"/>
              </a:spcBef>
              <a:buNone/>
            </a:pPr>
            <a:r>
              <a:rPr lang="en"/>
              <a:t>Download SeeSaw, the learning journal app on android, idevice or go to </a:t>
            </a:r>
            <a:r>
              <a:rPr lang="en" u="sng">
                <a:solidFill>
                  <a:schemeClr val="hlink"/>
                </a:solidFill>
                <a:hlinkClick r:id="rId3"/>
              </a:rPr>
              <a:t>https://web.seesaw.me/</a:t>
            </a:r>
            <a:r>
              <a:rPr lang="en"/>
              <a:t> or https://app.seesaw.me/</a:t>
            </a:r>
          </a:p>
          <a:p>
            <a:pPr lvl="0">
              <a:spcBef>
                <a:spcPts val="0"/>
              </a:spcBef>
              <a:buNone/>
            </a:pPr>
            <a:r>
              <a:t/>
            </a:r>
            <a:endParaRPr/>
          </a:p>
        </p:txBody>
      </p:sp>
      <p:pic>
        <p:nvPicPr>
          <p:cNvPr descr="bb2ebb8fe5383ae1a7630422e2b526e5.gif" id="152" name="Shape 152"/>
          <p:cNvPicPr preferRelativeResize="0"/>
          <p:nvPr/>
        </p:nvPicPr>
        <p:blipFill>
          <a:blip r:embed="rId4">
            <a:alphaModFix/>
          </a:blip>
          <a:stretch>
            <a:fillRect/>
          </a:stretch>
        </p:blipFill>
        <p:spPr>
          <a:xfrm>
            <a:off x="5120000" y="195375"/>
            <a:ext cx="3433850" cy="4752725"/>
          </a:xfrm>
          <a:prstGeom prst="rect">
            <a:avLst/>
          </a:prstGeom>
          <a:noFill/>
          <a:ln>
            <a:noFill/>
          </a:ln>
        </p:spPr>
      </p:pic>
      <p:pic>
        <p:nvPicPr>
          <p:cNvPr id="153" name="Shape 153"/>
          <p:cNvPicPr preferRelativeResize="0"/>
          <p:nvPr/>
        </p:nvPicPr>
        <p:blipFill>
          <a:blip r:embed="rId5">
            <a:alphaModFix/>
          </a:blip>
          <a:stretch>
            <a:fillRect/>
          </a:stretch>
        </p:blipFill>
        <p:spPr>
          <a:xfrm>
            <a:off x="37025" y="3511200"/>
            <a:ext cx="4520647" cy="1403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160350"/>
            <a:ext cx="8520600" cy="678300"/>
          </a:xfrm>
          <a:prstGeom prst="rect">
            <a:avLst/>
          </a:prstGeom>
        </p:spPr>
        <p:txBody>
          <a:bodyPr anchorCtr="0" anchor="t" bIns="91425" lIns="91425" rIns="91425" tIns="91425">
            <a:noAutofit/>
          </a:bodyPr>
          <a:lstStyle/>
          <a:p>
            <a:pPr lvl="0">
              <a:spcBef>
                <a:spcPts val="0"/>
              </a:spcBef>
              <a:buNone/>
            </a:pPr>
            <a:r>
              <a:rPr lang="en">
                <a:latin typeface="Roboto"/>
                <a:ea typeface="Roboto"/>
                <a:cs typeface="Roboto"/>
                <a:sym typeface="Roboto"/>
              </a:rPr>
              <a:t>CREATING AN ACCOUNT IS AS EASY AS:</a:t>
            </a:r>
          </a:p>
        </p:txBody>
      </p:sp>
      <p:pic>
        <p:nvPicPr>
          <p:cNvPr id="159" name="Shape 159"/>
          <p:cNvPicPr preferRelativeResize="0"/>
          <p:nvPr/>
        </p:nvPicPr>
        <p:blipFill>
          <a:blip r:embed="rId3">
            <a:alphaModFix/>
          </a:blip>
          <a:stretch>
            <a:fillRect/>
          </a:stretch>
        </p:blipFill>
        <p:spPr>
          <a:xfrm>
            <a:off x="90750" y="838650"/>
            <a:ext cx="4772873" cy="3821249"/>
          </a:xfrm>
          <a:prstGeom prst="rect">
            <a:avLst/>
          </a:prstGeom>
          <a:noFill/>
          <a:ln>
            <a:noFill/>
          </a:ln>
        </p:spPr>
      </p:pic>
      <p:pic>
        <p:nvPicPr>
          <p:cNvPr id="160" name="Shape 160"/>
          <p:cNvPicPr preferRelativeResize="0"/>
          <p:nvPr/>
        </p:nvPicPr>
        <p:blipFill>
          <a:blip r:embed="rId4">
            <a:alphaModFix/>
          </a:blip>
          <a:stretch>
            <a:fillRect/>
          </a:stretch>
        </p:blipFill>
        <p:spPr>
          <a:xfrm>
            <a:off x="5015898" y="838650"/>
            <a:ext cx="3975576" cy="3382417"/>
          </a:xfrm>
          <a:prstGeom prst="rect">
            <a:avLst/>
          </a:prstGeom>
          <a:noFill/>
          <a:ln>
            <a:noFill/>
          </a:ln>
        </p:spPr>
      </p:pic>
      <p:sp>
        <p:nvSpPr>
          <p:cNvPr id="161" name="Shape 161"/>
          <p:cNvSpPr txBox="1"/>
          <p:nvPr/>
        </p:nvSpPr>
        <p:spPr>
          <a:xfrm>
            <a:off x="4120275" y="3555075"/>
            <a:ext cx="4033200" cy="732900"/>
          </a:xfrm>
          <a:prstGeom prst="rect">
            <a:avLst/>
          </a:prstGeom>
          <a:noFill/>
          <a:ln>
            <a:noFill/>
          </a:ln>
        </p:spPr>
        <p:txBody>
          <a:bodyPr anchorCtr="0" anchor="t" bIns="91425" lIns="91425" rIns="91425" tIns="91425">
            <a:noAutofit/>
          </a:bodyPr>
          <a:lstStyle/>
          <a:p>
            <a:pPr lvl="0">
              <a:spcBef>
                <a:spcPts val="0"/>
              </a:spcBef>
              <a:buNone/>
            </a:pPr>
            <a:r>
              <a:rPr b="1" lang="en" sz="2400">
                <a:solidFill>
                  <a:schemeClr val="dk1"/>
                </a:solidFill>
                <a:latin typeface="Lato"/>
                <a:ea typeface="Lato"/>
                <a:cs typeface="Lato"/>
                <a:sym typeface="Lato"/>
              </a:rPr>
              <a:t>2  ...AND HERE</a:t>
            </a:r>
          </a:p>
        </p:txBody>
      </p:sp>
      <p:cxnSp>
        <p:nvCxnSpPr>
          <p:cNvPr id="162" name="Shape 162"/>
          <p:cNvCxnSpPr/>
          <p:nvPr/>
        </p:nvCxnSpPr>
        <p:spPr>
          <a:xfrm flipH="1" rot="10800000">
            <a:off x="5303850" y="3317975"/>
            <a:ext cx="1627800" cy="320700"/>
          </a:xfrm>
          <a:prstGeom prst="straightConnector1">
            <a:avLst/>
          </a:prstGeom>
          <a:noFill/>
          <a:ln cap="flat" cmpd="sng" w="38100">
            <a:solidFill>
              <a:schemeClr val="dk1"/>
            </a:solidFill>
            <a:prstDash val="solid"/>
            <a:round/>
            <a:headEnd len="lg" w="lg" type="none"/>
            <a:tailEnd len="lg" w="lg" type="triangle"/>
          </a:ln>
        </p:spPr>
      </p:cxnSp>
      <p:cxnSp>
        <p:nvCxnSpPr>
          <p:cNvPr id="163" name="Shape 163"/>
          <p:cNvCxnSpPr/>
          <p:nvPr/>
        </p:nvCxnSpPr>
        <p:spPr>
          <a:xfrm flipH="1" rot="10800000">
            <a:off x="912750" y="2479700"/>
            <a:ext cx="761100" cy="1664700"/>
          </a:xfrm>
          <a:prstGeom prst="straightConnector1">
            <a:avLst/>
          </a:prstGeom>
          <a:noFill/>
          <a:ln cap="flat" cmpd="sng" w="38100">
            <a:solidFill>
              <a:schemeClr val="dk1"/>
            </a:solidFill>
            <a:prstDash val="solid"/>
            <a:round/>
            <a:headEnd len="lg" w="lg" type="none"/>
            <a:tailEnd len="lg" w="lg" type="triangle"/>
          </a:ln>
        </p:spPr>
      </p:cxnSp>
      <p:sp>
        <p:nvSpPr>
          <p:cNvPr id="164" name="Shape 164"/>
          <p:cNvSpPr txBox="1"/>
          <p:nvPr/>
        </p:nvSpPr>
        <p:spPr>
          <a:xfrm>
            <a:off x="146925" y="4164675"/>
            <a:ext cx="3663000" cy="732900"/>
          </a:xfrm>
          <a:prstGeom prst="rect">
            <a:avLst/>
          </a:prstGeom>
          <a:noFill/>
          <a:ln>
            <a:noFill/>
          </a:ln>
        </p:spPr>
        <p:txBody>
          <a:bodyPr anchorCtr="0" anchor="t" bIns="91425" lIns="91425" rIns="91425" tIns="91425">
            <a:noAutofit/>
          </a:bodyPr>
          <a:lstStyle/>
          <a:p>
            <a:pPr indent="-381000" lvl="0" marL="457200" rtl="0">
              <a:spcBef>
                <a:spcPts val="0"/>
              </a:spcBef>
              <a:buClr>
                <a:schemeClr val="dk1"/>
              </a:buClr>
              <a:buSzPct val="100000"/>
              <a:buFont typeface="Lato"/>
              <a:buAutoNum type="arabicPeriod"/>
            </a:pPr>
            <a:r>
              <a:rPr b="1" lang="en" sz="2400">
                <a:solidFill>
                  <a:schemeClr val="dk1"/>
                </a:solidFill>
                <a:latin typeface="Lato"/>
                <a:ea typeface="Lato"/>
                <a:cs typeface="Lato"/>
                <a:sym typeface="Lato"/>
              </a:rPr>
              <a:t> CLICK</a:t>
            </a:r>
            <a:r>
              <a:rPr b="1" lang="en" sz="2400">
                <a:solidFill>
                  <a:schemeClr val="dk1"/>
                </a:solidFill>
                <a:latin typeface="Lato"/>
                <a:ea typeface="Lato"/>
                <a:cs typeface="Lato"/>
                <a:sym typeface="Lato"/>
              </a:rPr>
              <a:t> HERE...</a:t>
            </a:r>
          </a:p>
        </p:txBody>
      </p:sp>
      <p:sp>
        <p:nvSpPr>
          <p:cNvPr id="165" name="Shape 165"/>
          <p:cNvSpPr txBox="1"/>
          <p:nvPr/>
        </p:nvSpPr>
        <p:spPr>
          <a:xfrm>
            <a:off x="5016100" y="4164675"/>
            <a:ext cx="3975600" cy="885300"/>
          </a:xfrm>
          <a:prstGeom prst="rect">
            <a:avLst/>
          </a:prstGeom>
          <a:noFill/>
          <a:ln>
            <a:noFill/>
          </a:ln>
        </p:spPr>
        <p:txBody>
          <a:bodyPr anchorCtr="0" anchor="t" bIns="91425" lIns="91425" rIns="91425" tIns="91425">
            <a:noAutofit/>
          </a:bodyPr>
          <a:lstStyle/>
          <a:p>
            <a:pPr lvl="0" rtl="0">
              <a:spcBef>
                <a:spcPts val="0"/>
              </a:spcBef>
              <a:buNone/>
            </a:pPr>
            <a:r>
              <a:rPr b="1" lang="en" sz="2400">
                <a:solidFill>
                  <a:schemeClr val="dk1"/>
                </a:solidFill>
                <a:latin typeface="Lato"/>
                <a:ea typeface="Lato"/>
                <a:cs typeface="Lato"/>
                <a:sym typeface="Lato"/>
              </a:rPr>
              <a:t>3.  </a:t>
            </a:r>
            <a:r>
              <a:rPr b="1" lang="en" sz="2400">
                <a:solidFill>
                  <a:schemeClr val="dk1"/>
                </a:solidFill>
                <a:latin typeface="Lato"/>
                <a:ea typeface="Lato"/>
                <a:cs typeface="Lato"/>
                <a:sym typeface="Lato"/>
              </a:rPr>
              <a:t>...THEN START CREATING YOUR CLASS!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noFill/>
      </p:bgPr>
    </p:bg>
    <p:spTree>
      <p:nvGrpSpPr>
        <p:cNvPr id="169" name="Shape 169"/>
        <p:cNvGrpSpPr/>
        <p:nvPr/>
      </p:nvGrpSpPr>
      <p:grpSpPr>
        <a:xfrm>
          <a:off x="0" y="0"/>
          <a:ext cx="0" cy="0"/>
          <a:chOff x="0" y="0"/>
          <a:chExt cx="0" cy="0"/>
        </a:xfrm>
      </p:grpSpPr>
      <p:sp>
        <p:nvSpPr>
          <p:cNvPr id="170" name="Shape 170"/>
          <p:cNvSpPr txBox="1"/>
          <p:nvPr/>
        </p:nvSpPr>
        <p:spPr>
          <a:xfrm>
            <a:off x="419775" y="278951"/>
            <a:ext cx="8229600" cy="591600"/>
          </a:xfrm>
          <a:prstGeom prst="rect">
            <a:avLst/>
          </a:prstGeom>
          <a:noFill/>
          <a:ln>
            <a:noFill/>
          </a:ln>
        </p:spPr>
        <p:txBody>
          <a:bodyPr anchorCtr="0" anchor="b" bIns="91425" lIns="91425" rIns="91425" tIns="91425">
            <a:noAutofit/>
          </a:bodyPr>
          <a:lstStyle/>
          <a:p>
            <a:pPr lvl="0" rtl="0">
              <a:spcBef>
                <a:spcPts val="0"/>
              </a:spcBef>
              <a:buNone/>
            </a:pPr>
            <a:r>
              <a:rPr b="1" lang="en" sz="3000">
                <a:solidFill>
                  <a:schemeClr val="dk1"/>
                </a:solidFill>
                <a:latin typeface="Roboto"/>
                <a:ea typeface="Roboto"/>
                <a:cs typeface="Roboto"/>
                <a:sym typeface="Roboto"/>
              </a:rPr>
              <a:t>Class Setup and Class Settings Help </a:t>
            </a:r>
          </a:p>
        </p:txBody>
      </p:sp>
      <p:sp>
        <p:nvSpPr>
          <p:cNvPr id="171" name="Shape 171"/>
          <p:cNvSpPr txBox="1"/>
          <p:nvPr/>
        </p:nvSpPr>
        <p:spPr>
          <a:xfrm>
            <a:off x="550100" y="795825"/>
            <a:ext cx="8136600" cy="1329000"/>
          </a:xfrm>
          <a:prstGeom prst="rect">
            <a:avLst/>
          </a:prstGeom>
          <a:noFill/>
          <a:ln>
            <a:noFill/>
          </a:ln>
        </p:spPr>
        <p:txBody>
          <a:bodyPr anchorCtr="0" anchor="t" bIns="91425" lIns="91425" rIns="91425" tIns="91425">
            <a:noAutofit/>
          </a:bodyPr>
          <a:lstStyle/>
          <a:p>
            <a:pPr lvl="0" rtl="0">
              <a:spcBef>
                <a:spcPts val="600"/>
              </a:spcBef>
              <a:buNone/>
            </a:pPr>
            <a:r>
              <a:rPr b="1" lang="en" sz="1800">
                <a:solidFill>
                  <a:srgbClr val="666666"/>
                </a:solidFill>
                <a:latin typeface="Lato"/>
                <a:ea typeface="Lato"/>
                <a:cs typeface="Lato"/>
                <a:sym typeface="Lato"/>
              </a:rPr>
              <a:t>If you need help setting up your Seesaw class or changing class settings, use these resources. </a:t>
            </a:r>
          </a:p>
          <a:p>
            <a:pPr indent="-342900" lvl="0" marL="457200" rtl="0">
              <a:spcBef>
                <a:spcPts val="600"/>
              </a:spcBef>
              <a:buClr>
                <a:srgbClr val="666666"/>
              </a:buClr>
              <a:buSzPct val="100000"/>
              <a:buFont typeface="Lato"/>
            </a:pPr>
            <a:r>
              <a:rPr b="1" lang="en" sz="1800">
                <a:solidFill>
                  <a:srgbClr val="666666"/>
                </a:solidFill>
                <a:latin typeface="Lato"/>
                <a:ea typeface="Lato"/>
                <a:cs typeface="Lato"/>
                <a:sym typeface="Lato"/>
              </a:rPr>
              <a:t>Follow the </a:t>
            </a:r>
            <a:r>
              <a:rPr b="1" lang="en" sz="1800" u="sng">
                <a:solidFill>
                  <a:schemeClr val="accent5"/>
                </a:solidFill>
                <a:latin typeface="Lato"/>
                <a:ea typeface="Lato"/>
                <a:cs typeface="Lato"/>
                <a:sym typeface="Lato"/>
                <a:hlinkClick r:id="rId3"/>
              </a:rPr>
              <a:t>Class Setup Checklist</a:t>
            </a:r>
          </a:p>
          <a:p>
            <a:pPr lvl="0" rtl="0">
              <a:spcBef>
                <a:spcPts val="600"/>
              </a:spcBef>
              <a:buNone/>
            </a:pPr>
            <a:r>
              <a:t/>
            </a:r>
            <a:endParaRPr sz="1800">
              <a:solidFill>
                <a:srgbClr val="666666"/>
              </a:solidFill>
              <a:latin typeface="Open Sans"/>
              <a:ea typeface="Open Sans"/>
              <a:cs typeface="Open Sans"/>
              <a:sym typeface="Open Sans"/>
            </a:endParaRPr>
          </a:p>
        </p:txBody>
      </p:sp>
      <p:sp>
        <p:nvSpPr>
          <p:cNvPr id="172" name="Shape 172"/>
          <p:cNvSpPr txBox="1"/>
          <p:nvPr/>
        </p:nvSpPr>
        <p:spPr>
          <a:xfrm>
            <a:off x="1263400" y="4395300"/>
            <a:ext cx="2981400" cy="548700"/>
          </a:xfrm>
          <a:prstGeom prst="rect">
            <a:avLst/>
          </a:prstGeom>
          <a:noFill/>
          <a:ln>
            <a:noFill/>
          </a:ln>
        </p:spPr>
        <p:txBody>
          <a:bodyPr anchorCtr="0" anchor="t" bIns="91425" lIns="91425" rIns="91425" tIns="91425">
            <a:noAutofit/>
          </a:bodyPr>
          <a:lstStyle/>
          <a:p>
            <a:pPr lvl="0" rtl="0" algn="ctr">
              <a:spcBef>
                <a:spcPts val="600"/>
              </a:spcBef>
              <a:buNone/>
            </a:pPr>
            <a:r>
              <a:rPr lang="en" sz="1600">
                <a:solidFill>
                  <a:srgbClr val="666666"/>
                </a:solidFill>
                <a:latin typeface="Open Sans"/>
                <a:ea typeface="Open Sans"/>
                <a:cs typeface="Open Sans"/>
                <a:sym typeface="Open Sans"/>
              </a:rPr>
              <a:t>Watch how to set up a Class Code Class </a:t>
            </a:r>
            <a:r>
              <a:rPr lang="en" sz="1600" u="sng">
                <a:solidFill>
                  <a:srgbClr val="1155CC"/>
                </a:solidFill>
                <a:latin typeface="Open Sans"/>
                <a:ea typeface="Open Sans"/>
                <a:cs typeface="Open Sans"/>
                <a:sym typeface="Open Sans"/>
                <a:hlinkClick r:id="rId4"/>
              </a:rPr>
              <a:t>video</a:t>
            </a:r>
          </a:p>
          <a:p>
            <a:pPr lvl="0" rtl="0">
              <a:spcBef>
                <a:spcPts val="600"/>
              </a:spcBef>
              <a:buNone/>
            </a:pPr>
            <a:r>
              <a:t/>
            </a:r>
            <a:endParaRPr sz="1800">
              <a:solidFill>
                <a:srgbClr val="666666"/>
              </a:solidFill>
              <a:latin typeface="Open Sans"/>
              <a:ea typeface="Open Sans"/>
              <a:cs typeface="Open Sans"/>
              <a:sym typeface="Open Sans"/>
            </a:endParaRPr>
          </a:p>
          <a:p>
            <a:pPr lvl="0" rtl="0">
              <a:spcBef>
                <a:spcPts val="0"/>
              </a:spcBef>
              <a:buNone/>
            </a:pPr>
            <a:r>
              <a:t/>
            </a:r>
            <a:endParaRPr/>
          </a:p>
        </p:txBody>
      </p:sp>
      <p:pic>
        <p:nvPicPr>
          <p:cNvPr id="173" name="Shape 173">
            <a:hlinkClick r:id="rId5"/>
          </p:cNvPr>
          <p:cNvPicPr preferRelativeResize="0"/>
          <p:nvPr/>
        </p:nvPicPr>
        <p:blipFill>
          <a:blip r:embed="rId6">
            <a:alphaModFix/>
          </a:blip>
          <a:stretch>
            <a:fillRect/>
          </a:stretch>
        </p:blipFill>
        <p:spPr>
          <a:xfrm>
            <a:off x="1263400" y="2124819"/>
            <a:ext cx="2981408" cy="2236062"/>
          </a:xfrm>
          <a:prstGeom prst="rect">
            <a:avLst/>
          </a:prstGeom>
          <a:noFill/>
          <a:ln>
            <a:noFill/>
          </a:ln>
        </p:spPr>
      </p:pic>
      <p:sp>
        <p:nvSpPr>
          <p:cNvPr id="174" name="Shape 174"/>
          <p:cNvSpPr txBox="1"/>
          <p:nvPr/>
        </p:nvSpPr>
        <p:spPr>
          <a:xfrm>
            <a:off x="4817100" y="4416001"/>
            <a:ext cx="3027300" cy="751800"/>
          </a:xfrm>
          <a:prstGeom prst="rect">
            <a:avLst/>
          </a:prstGeom>
          <a:noFill/>
          <a:ln>
            <a:noFill/>
          </a:ln>
        </p:spPr>
        <p:txBody>
          <a:bodyPr anchorCtr="0" anchor="t" bIns="91425" lIns="91425" rIns="91425" tIns="91425">
            <a:noAutofit/>
          </a:bodyPr>
          <a:lstStyle/>
          <a:p>
            <a:pPr lvl="0" rtl="0" algn="ctr">
              <a:spcBef>
                <a:spcPts val="600"/>
              </a:spcBef>
              <a:buNone/>
            </a:pPr>
            <a:r>
              <a:rPr lang="en" sz="1600">
                <a:solidFill>
                  <a:srgbClr val="666666"/>
                </a:solidFill>
                <a:latin typeface="Open Sans"/>
                <a:ea typeface="Open Sans"/>
                <a:cs typeface="Open Sans"/>
                <a:sym typeface="Open Sans"/>
              </a:rPr>
              <a:t>Watch how to set up an Email Class </a:t>
            </a:r>
            <a:r>
              <a:rPr lang="en" sz="1600" u="sng">
                <a:solidFill>
                  <a:srgbClr val="1155CC"/>
                </a:solidFill>
                <a:latin typeface="Open Sans"/>
                <a:ea typeface="Open Sans"/>
                <a:cs typeface="Open Sans"/>
                <a:sym typeface="Open Sans"/>
                <a:hlinkClick r:id="rId7"/>
              </a:rPr>
              <a:t>video </a:t>
            </a:r>
          </a:p>
        </p:txBody>
      </p:sp>
      <p:pic>
        <p:nvPicPr>
          <p:cNvPr id="175" name="Shape 175">
            <a:hlinkClick r:id="rId8"/>
          </p:cNvPr>
          <p:cNvPicPr preferRelativeResize="0"/>
          <p:nvPr/>
        </p:nvPicPr>
        <p:blipFill>
          <a:blip r:embed="rId9">
            <a:alphaModFix/>
          </a:blip>
          <a:stretch>
            <a:fillRect/>
          </a:stretch>
        </p:blipFill>
        <p:spPr>
          <a:xfrm>
            <a:off x="4817100" y="2124819"/>
            <a:ext cx="3027300" cy="2270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nvSpPr>
        <p:spPr>
          <a:xfrm>
            <a:off x="311700" y="174075"/>
            <a:ext cx="8520600" cy="656100"/>
          </a:xfrm>
          <a:prstGeom prst="rect">
            <a:avLst/>
          </a:prstGeom>
          <a:noFill/>
          <a:ln>
            <a:noFill/>
          </a:ln>
        </p:spPr>
        <p:txBody>
          <a:bodyPr anchorCtr="0" anchor="t" bIns="91425" lIns="91425" rIns="91425" tIns="91425">
            <a:noAutofit/>
          </a:bodyPr>
          <a:lstStyle/>
          <a:p>
            <a:pPr lvl="0" rtl="0">
              <a:spcBef>
                <a:spcPts val="0"/>
              </a:spcBef>
              <a:buNone/>
            </a:pPr>
            <a:r>
              <a:rPr b="1" lang="en" sz="3000">
                <a:solidFill>
                  <a:schemeClr val="dk1"/>
                </a:solidFill>
                <a:latin typeface="Roboto"/>
                <a:ea typeface="Roboto"/>
                <a:cs typeface="Roboto"/>
                <a:sym typeface="Roboto"/>
              </a:rPr>
              <a:t>Tip: Digital Citizenship Resources</a:t>
            </a:r>
          </a:p>
        </p:txBody>
      </p:sp>
      <p:pic>
        <p:nvPicPr>
          <p:cNvPr id="181" name="Shape 181">
            <a:hlinkClick r:id="rId3"/>
          </p:cNvPr>
          <p:cNvPicPr preferRelativeResize="0"/>
          <p:nvPr/>
        </p:nvPicPr>
        <p:blipFill rotWithShape="1">
          <a:blip r:embed="rId4">
            <a:alphaModFix/>
          </a:blip>
          <a:srcRect b="6085" l="0" r="0" t="0"/>
          <a:stretch/>
        </p:blipFill>
        <p:spPr>
          <a:xfrm>
            <a:off x="669950" y="786625"/>
            <a:ext cx="3313074" cy="3666400"/>
          </a:xfrm>
          <a:prstGeom prst="rect">
            <a:avLst/>
          </a:prstGeom>
          <a:noFill/>
          <a:ln cap="flat" cmpd="sng" w="28575">
            <a:solidFill>
              <a:srgbClr val="4A86E8"/>
            </a:solidFill>
            <a:prstDash val="solid"/>
            <a:round/>
            <a:headEnd len="med" w="med" type="none"/>
            <a:tailEnd len="med" w="med" type="none"/>
          </a:ln>
        </p:spPr>
      </p:pic>
      <p:sp>
        <p:nvSpPr>
          <p:cNvPr id="182" name="Shape 182">
            <a:hlinkClick r:id="rId5"/>
          </p:cNvPr>
          <p:cNvSpPr/>
          <p:nvPr/>
        </p:nvSpPr>
        <p:spPr>
          <a:xfrm>
            <a:off x="3441450" y="1790850"/>
            <a:ext cx="2049900" cy="1317000"/>
          </a:xfrm>
          <a:prstGeom prst="ellipse">
            <a:avLst/>
          </a:prstGeom>
          <a:solidFill>
            <a:schemeClr val="dk1"/>
          </a:solidFill>
          <a:ln>
            <a:noFill/>
          </a:ln>
        </p:spPr>
        <p:txBody>
          <a:bodyPr anchorCtr="0" anchor="ctr" bIns="91425" lIns="91425" rIns="91425" tIns="91425">
            <a:noAutofit/>
          </a:bodyPr>
          <a:lstStyle/>
          <a:p>
            <a:pPr lvl="0" rtl="0" algn="ctr">
              <a:spcBef>
                <a:spcPts val="0"/>
              </a:spcBef>
              <a:buNone/>
            </a:pPr>
            <a:r>
              <a:rPr b="1" lang="en" sz="1800">
                <a:solidFill>
                  <a:srgbClr val="FFFFFF"/>
                </a:solidFill>
                <a:latin typeface="Open Sans"/>
                <a:ea typeface="Open Sans"/>
                <a:cs typeface="Open Sans"/>
                <a:sym typeface="Open Sans"/>
              </a:rPr>
              <a:t>Print the Posters!</a:t>
            </a:r>
          </a:p>
        </p:txBody>
      </p:sp>
      <p:sp>
        <p:nvSpPr>
          <p:cNvPr id="183" name="Shape 183"/>
          <p:cNvSpPr txBox="1"/>
          <p:nvPr/>
        </p:nvSpPr>
        <p:spPr>
          <a:xfrm>
            <a:off x="0" y="4410500"/>
            <a:ext cx="9144000" cy="732900"/>
          </a:xfrm>
          <a:prstGeom prst="rect">
            <a:avLst/>
          </a:prstGeom>
          <a:noFill/>
          <a:ln>
            <a:noFill/>
          </a:ln>
        </p:spPr>
        <p:txBody>
          <a:bodyPr anchorCtr="0" anchor="ctr" bIns="91425" lIns="91425" rIns="91425" tIns="91425">
            <a:noAutofit/>
          </a:bodyPr>
          <a:lstStyle/>
          <a:p>
            <a:pPr lvl="0" rtl="0" algn="ctr">
              <a:spcBef>
                <a:spcPts val="600"/>
              </a:spcBef>
              <a:buNone/>
            </a:pPr>
            <a:r>
              <a:rPr b="1" lang="en" sz="1800">
                <a:solidFill>
                  <a:schemeClr val="dk1"/>
                </a:solidFill>
                <a:latin typeface="Open Sans"/>
                <a:ea typeface="Open Sans"/>
                <a:cs typeface="Open Sans"/>
                <a:sym typeface="Open Sans"/>
              </a:rPr>
              <a:t>Use these guidelines to encourage great posts and comments!</a:t>
            </a:r>
          </a:p>
        </p:txBody>
      </p:sp>
      <p:pic>
        <p:nvPicPr>
          <p:cNvPr id="184" name="Shape 184">
            <a:hlinkClick r:id="rId6"/>
          </p:cNvPr>
          <p:cNvPicPr preferRelativeResize="0"/>
          <p:nvPr/>
        </p:nvPicPr>
        <p:blipFill rotWithShape="1">
          <a:blip r:embed="rId7">
            <a:alphaModFix/>
          </a:blip>
          <a:srcRect b="6576" l="0" r="0" t="0"/>
          <a:stretch/>
        </p:blipFill>
        <p:spPr>
          <a:xfrm>
            <a:off x="5301949" y="776475"/>
            <a:ext cx="3313074" cy="3666400"/>
          </a:xfrm>
          <a:prstGeom prst="rect">
            <a:avLst/>
          </a:prstGeom>
          <a:noFill/>
          <a:ln cap="flat" cmpd="sng" w="28575">
            <a:solidFill>
              <a:srgbClr val="4A86E8"/>
            </a:solidFill>
            <a:prstDash val="solid"/>
            <a:round/>
            <a:headEnd len="med" w="med" type="none"/>
            <a:tailEnd len="med" w="med"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10350"/>
            <a:ext cx="8520600" cy="626100"/>
          </a:xfrm>
          <a:prstGeom prst="rect">
            <a:avLst/>
          </a:prstGeom>
        </p:spPr>
        <p:txBody>
          <a:bodyPr anchorCtr="0" anchor="t" bIns="91425" lIns="91425" rIns="91425" tIns="91425">
            <a:noAutofit/>
          </a:bodyPr>
          <a:lstStyle/>
          <a:p>
            <a:pPr lvl="0" rtl="0">
              <a:spcBef>
                <a:spcPts val="0"/>
              </a:spcBef>
              <a:buNone/>
            </a:pPr>
            <a:r>
              <a:rPr lang="en">
                <a:latin typeface="Roboto"/>
                <a:ea typeface="Roboto"/>
                <a:cs typeface="Roboto"/>
                <a:sym typeface="Roboto"/>
              </a:rPr>
              <a:t>TEACHER ROLL OUT PLAN</a:t>
            </a:r>
          </a:p>
        </p:txBody>
      </p:sp>
      <p:pic>
        <p:nvPicPr>
          <p:cNvPr id="190" name="Shape 190">
            <a:hlinkClick r:id="rId3"/>
          </p:cNvPr>
          <p:cNvPicPr preferRelativeResize="0"/>
          <p:nvPr/>
        </p:nvPicPr>
        <p:blipFill>
          <a:blip r:embed="rId4">
            <a:alphaModFix/>
          </a:blip>
          <a:stretch>
            <a:fillRect/>
          </a:stretch>
        </p:blipFill>
        <p:spPr>
          <a:xfrm>
            <a:off x="2059874" y="583650"/>
            <a:ext cx="5677800" cy="4371925"/>
          </a:xfrm>
          <a:prstGeom prst="rect">
            <a:avLst/>
          </a:prstGeom>
          <a:noFill/>
          <a:ln>
            <a:noFill/>
          </a:ln>
        </p:spPr>
      </p:pic>
      <p:sp>
        <p:nvSpPr>
          <p:cNvPr id="191" name="Shape 191">
            <a:hlinkClick r:id="rId5"/>
          </p:cNvPr>
          <p:cNvSpPr/>
          <p:nvPr/>
        </p:nvSpPr>
        <p:spPr>
          <a:xfrm>
            <a:off x="6905050" y="1498825"/>
            <a:ext cx="1486500" cy="1315500"/>
          </a:xfrm>
          <a:prstGeom prst="ellipse">
            <a:avLst/>
          </a:prstGeom>
          <a:solidFill>
            <a:schemeClr val="dk1"/>
          </a:solidFill>
          <a:ln>
            <a:noFill/>
          </a:ln>
        </p:spPr>
        <p:txBody>
          <a:bodyPr anchorCtr="0" anchor="ctr" bIns="91425" lIns="91425" rIns="91425" tIns="91425">
            <a:noAutofit/>
          </a:bodyPr>
          <a:lstStyle/>
          <a:p>
            <a:pPr lvl="0" rtl="0" algn="ctr">
              <a:spcBef>
                <a:spcPts val="0"/>
              </a:spcBef>
              <a:buNone/>
            </a:pPr>
            <a:r>
              <a:rPr b="1" lang="en">
                <a:solidFill>
                  <a:srgbClr val="FFFFFF"/>
                </a:solidFill>
                <a:latin typeface="Open Sans"/>
                <a:ea typeface="Open Sans"/>
                <a:cs typeface="Open Sans"/>
                <a:sym typeface="Open Sans"/>
              </a:rPr>
              <a:t>Get the Plan!</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509550" y="1423875"/>
            <a:ext cx="8124900" cy="1798200"/>
          </a:xfrm>
          <a:prstGeom prst="rect">
            <a:avLst/>
          </a:prstGeom>
        </p:spPr>
        <p:txBody>
          <a:bodyPr anchorCtr="0" anchor="ctr" bIns="91425" lIns="91425" rIns="91425" tIns="91425">
            <a:noAutofit/>
          </a:bodyPr>
          <a:lstStyle/>
          <a:p>
            <a:pPr lvl="0">
              <a:spcBef>
                <a:spcPts val="0"/>
              </a:spcBef>
              <a:buNone/>
            </a:pPr>
            <a:r>
              <a:rPr lang="en"/>
              <a:t>...let’s look at the real action!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nvSpPr>
        <p:spPr>
          <a:xfrm>
            <a:off x="271600" y="100700"/>
            <a:ext cx="8504700" cy="1400700"/>
          </a:xfrm>
          <a:prstGeom prst="rect">
            <a:avLst/>
          </a:prstGeom>
          <a:noFill/>
          <a:ln>
            <a:noFill/>
          </a:ln>
        </p:spPr>
        <p:txBody>
          <a:bodyPr anchorCtr="0" anchor="t" bIns="91425" lIns="91425" rIns="91425" tIns="91425">
            <a:noAutofit/>
          </a:bodyPr>
          <a:lstStyle/>
          <a:p>
            <a:pPr lvl="0" rtl="0" algn="ctr">
              <a:spcBef>
                <a:spcPts val="0"/>
              </a:spcBef>
              <a:buClr>
                <a:srgbClr val="000000"/>
              </a:buClr>
              <a:buSzPct val="45833"/>
              <a:buFont typeface="Arial"/>
              <a:buNone/>
            </a:pPr>
            <a:r>
              <a:rPr b="1" lang="en" sz="2400">
                <a:solidFill>
                  <a:schemeClr val="dk1"/>
                </a:solidFill>
                <a:latin typeface="Roboto"/>
                <a:ea typeface="Roboto"/>
                <a:cs typeface="Roboto"/>
                <a:sym typeface="Roboto"/>
              </a:rPr>
              <a:t>Last </a:t>
            </a:r>
            <a:r>
              <a:rPr b="1" lang="en" sz="2400">
                <a:solidFill>
                  <a:schemeClr val="dk1"/>
                </a:solidFill>
                <a:latin typeface="Roboto"/>
                <a:ea typeface="Roboto"/>
                <a:cs typeface="Roboto"/>
                <a:sym typeface="Roboto"/>
              </a:rPr>
              <a:t>Time Saving Tips:</a:t>
            </a:r>
          </a:p>
          <a:p>
            <a:pPr lvl="0" rtl="0" algn="ctr">
              <a:spcBef>
                <a:spcPts val="0"/>
              </a:spcBef>
              <a:buClr>
                <a:srgbClr val="000000"/>
              </a:buClr>
              <a:buSzPct val="45833"/>
              <a:buFont typeface="Arial"/>
              <a:buNone/>
            </a:pPr>
            <a:r>
              <a:rPr b="1" lang="en" sz="2400">
                <a:solidFill>
                  <a:schemeClr val="dk1"/>
                </a:solidFill>
                <a:latin typeface="Roboto"/>
                <a:ea typeface="Roboto"/>
                <a:cs typeface="Roboto"/>
                <a:sym typeface="Roboto"/>
              </a:rPr>
              <a:t>Save digital creations from many apps into Seesaw. </a:t>
            </a:r>
          </a:p>
          <a:p>
            <a:pPr lvl="0" rtl="0" algn="ctr">
              <a:spcBef>
                <a:spcPts val="0"/>
              </a:spcBef>
              <a:buClr>
                <a:srgbClr val="000000"/>
              </a:buClr>
              <a:buSzPct val="45833"/>
              <a:buFont typeface="Arial"/>
              <a:buNone/>
            </a:pPr>
            <a:r>
              <a:rPr b="1" lang="en" sz="2400">
                <a:solidFill>
                  <a:schemeClr val="dk1"/>
                </a:solidFill>
                <a:latin typeface="Roboto"/>
                <a:ea typeface="Roboto"/>
                <a:cs typeface="Roboto"/>
                <a:sym typeface="Roboto"/>
              </a:rPr>
              <a:t>Photos, videos, links, PDFs—all go into Seesaw! </a:t>
            </a:r>
          </a:p>
        </p:txBody>
      </p:sp>
      <p:pic>
        <p:nvPicPr>
          <p:cNvPr descr="apps.png" id="202" name="Shape 202"/>
          <p:cNvPicPr preferRelativeResize="0"/>
          <p:nvPr/>
        </p:nvPicPr>
        <p:blipFill>
          <a:blip r:embed="rId3">
            <a:alphaModFix/>
          </a:blip>
          <a:stretch>
            <a:fillRect/>
          </a:stretch>
        </p:blipFill>
        <p:spPr>
          <a:xfrm>
            <a:off x="423999" y="1501501"/>
            <a:ext cx="4158949" cy="3038981"/>
          </a:xfrm>
          <a:prstGeom prst="rect">
            <a:avLst/>
          </a:prstGeom>
          <a:noFill/>
          <a:ln>
            <a:noFill/>
          </a:ln>
        </p:spPr>
      </p:pic>
      <p:pic>
        <p:nvPicPr>
          <p:cNvPr descr="apps_2.png" id="203" name="Shape 203"/>
          <p:cNvPicPr preferRelativeResize="0"/>
          <p:nvPr/>
        </p:nvPicPr>
        <p:blipFill rotWithShape="1">
          <a:blip r:embed="rId4">
            <a:alphaModFix/>
          </a:blip>
          <a:srcRect b="0" l="5177" r="0" t="0"/>
          <a:stretch/>
        </p:blipFill>
        <p:spPr>
          <a:xfrm>
            <a:off x="4505374" y="1350551"/>
            <a:ext cx="4158950" cy="3189925"/>
          </a:xfrm>
          <a:prstGeom prst="rect">
            <a:avLst/>
          </a:prstGeom>
          <a:noFill/>
          <a:ln>
            <a:noFill/>
          </a:ln>
        </p:spPr>
      </p:pic>
      <p:sp>
        <p:nvSpPr>
          <p:cNvPr id="204" name="Shape 204"/>
          <p:cNvSpPr txBox="1"/>
          <p:nvPr/>
        </p:nvSpPr>
        <p:spPr>
          <a:xfrm>
            <a:off x="745475" y="4522450"/>
            <a:ext cx="7615800" cy="509400"/>
          </a:xfrm>
          <a:prstGeom prst="rect">
            <a:avLst/>
          </a:prstGeom>
          <a:noFill/>
          <a:ln>
            <a:noFill/>
          </a:ln>
        </p:spPr>
        <p:txBody>
          <a:bodyPr anchorCtr="0" anchor="t" bIns="91425" lIns="91425" rIns="91425" tIns="91425">
            <a:noAutofit/>
          </a:bodyPr>
          <a:lstStyle/>
          <a:p>
            <a:pPr lvl="0" rtl="0" algn="ctr">
              <a:spcBef>
                <a:spcPts val="600"/>
              </a:spcBef>
              <a:buClr>
                <a:srgbClr val="000000"/>
              </a:buClr>
              <a:buSzPct val="61111"/>
              <a:buFont typeface="Arial"/>
              <a:buNone/>
            </a:pPr>
            <a:r>
              <a:rPr b="1" lang="en" sz="1800">
                <a:solidFill>
                  <a:schemeClr val="dk1"/>
                </a:solidFill>
                <a:latin typeface="Open Sans"/>
                <a:ea typeface="Open Sans"/>
                <a:cs typeface="Open Sans"/>
                <a:sym typeface="Open Sans"/>
              </a:rPr>
              <a:t>See a list compatible apps </a:t>
            </a:r>
            <a:r>
              <a:rPr b="1" lang="en" sz="1800" u="sng">
                <a:solidFill>
                  <a:schemeClr val="dk1"/>
                </a:solidFill>
                <a:latin typeface="Open Sans"/>
                <a:ea typeface="Open Sans"/>
                <a:cs typeface="Open Sans"/>
                <a:sym typeface="Open Sans"/>
                <a:hlinkClick r:id="rId5"/>
              </a:rPr>
              <a:t>here</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pic>
        <p:nvPicPr>
          <p:cNvPr id="209" name="Shape 209"/>
          <p:cNvPicPr preferRelativeResize="0"/>
          <p:nvPr/>
        </p:nvPicPr>
        <p:blipFill>
          <a:blip r:embed="rId3">
            <a:alphaModFix/>
          </a:blip>
          <a:stretch>
            <a:fillRect/>
          </a:stretch>
        </p:blipFill>
        <p:spPr>
          <a:xfrm>
            <a:off x="1732225" y="1164700"/>
            <a:ext cx="4990725" cy="3743024"/>
          </a:xfrm>
          <a:prstGeom prst="rect">
            <a:avLst/>
          </a:prstGeom>
          <a:noFill/>
          <a:ln>
            <a:noFill/>
          </a:ln>
        </p:spPr>
      </p:pic>
      <p:sp>
        <p:nvSpPr>
          <p:cNvPr id="210" name="Shape 210"/>
          <p:cNvSpPr txBox="1"/>
          <p:nvPr/>
        </p:nvSpPr>
        <p:spPr>
          <a:xfrm>
            <a:off x="175975" y="104100"/>
            <a:ext cx="8449200" cy="783900"/>
          </a:xfrm>
          <a:prstGeom prst="rect">
            <a:avLst/>
          </a:prstGeom>
          <a:noFill/>
          <a:ln>
            <a:noFill/>
          </a:ln>
        </p:spPr>
        <p:txBody>
          <a:bodyPr anchorCtr="0" anchor="b" bIns="91425" lIns="91425" rIns="91425" tIns="91425">
            <a:noAutofit/>
          </a:bodyPr>
          <a:lstStyle/>
          <a:p>
            <a:pPr lvl="0" rtl="0" algn="ctr">
              <a:spcBef>
                <a:spcPts val="0"/>
              </a:spcBef>
              <a:buNone/>
            </a:pPr>
            <a:r>
              <a:rPr b="1" lang="en" sz="3000">
                <a:solidFill>
                  <a:schemeClr val="dk1"/>
                </a:solidFill>
                <a:latin typeface="Roboto"/>
                <a:ea typeface="Roboto"/>
                <a:cs typeface="Roboto"/>
                <a:sym typeface="Roboto"/>
              </a:rPr>
              <a:t>Use Folders to Organize Work</a:t>
            </a:r>
          </a:p>
        </p:txBody>
      </p:sp>
      <p:sp>
        <p:nvSpPr>
          <p:cNvPr id="211" name="Shape 211">
            <a:hlinkClick r:id="rId4"/>
          </p:cNvPr>
          <p:cNvSpPr/>
          <p:nvPr/>
        </p:nvSpPr>
        <p:spPr>
          <a:xfrm>
            <a:off x="6382725" y="1063375"/>
            <a:ext cx="2372100" cy="16125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12" name="Shape 212"/>
          <p:cNvSpPr txBox="1"/>
          <p:nvPr/>
        </p:nvSpPr>
        <p:spPr>
          <a:xfrm>
            <a:off x="6588225" y="1426575"/>
            <a:ext cx="1961100" cy="1152900"/>
          </a:xfrm>
          <a:prstGeom prst="rect">
            <a:avLst/>
          </a:prstGeom>
          <a:noFill/>
          <a:ln>
            <a:noFill/>
          </a:ln>
        </p:spPr>
        <p:txBody>
          <a:bodyPr anchorCtr="0" anchor="t" bIns="91425" lIns="91425" rIns="91425" tIns="91425">
            <a:noAutofit/>
          </a:bodyPr>
          <a:lstStyle/>
          <a:p>
            <a:pPr lvl="0" rtl="0" algn="ctr">
              <a:spcBef>
                <a:spcPts val="0"/>
              </a:spcBef>
              <a:buNone/>
            </a:pPr>
            <a:r>
              <a:rPr b="1" lang="en">
                <a:solidFill>
                  <a:srgbClr val="FFFFFF"/>
                </a:solidFill>
                <a:latin typeface="Open Sans"/>
                <a:ea typeface="Open Sans"/>
                <a:cs typeface="Open Sans"/>
                <a:sym typeface="Open Sans"/>
              </a:rPr>
              <a:t>Watch the </a:t>
            </a:r>
            <a:r>
              <a:rPr b="1" lang="en" u="sng">
                <a:solidFill>
                  <a:srgbClr val="1155CC"/>
                </a:solidFill>
                <a:latin typeface="Open Sans"/>
                <a:ea typeface="Open Sans"/>
                <a:cs typeface="Open Sans"/>
                <a:sym typeface="Open Sans"/>
                <a:hlinkClick r:id="rId5"/>
              </a:rPr>
              <a:t>video</a:t>
            </a:r>
            <a:r>
              <a:rPr b="1" lang="en">
                <a:solidFill>
                  <a:srgbClr val="FFFFFF"/>
                </a:solidFill>
                <a:latin typeface="Open Sans"/>
                <a:ea typeface="Open Sans"/>
                <a:cs typeface="Open Sans"/>
                <a:sym typeface="Open Sans"/>
              </a:rPr>
              <a:t> to learn how to create and use folders!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nvSpPr>
        <p:spPr>
          <a:xfrm>
            <a:off x="3021700" y="1987125"/>
            <a:ext cx="3094800" cy="1510800"/>
          </a:xfrm>
          <a:prstGeom prst="rect">
            <a:avLst/>
          </a:prstGeom>
          <a:noFill/>
          <a:ln>
            <a:noFill/>
          </a:ln>
        </p:spPr>
        <p:txBody>
          <a:bodyPr anchorCtr="0" anchor="ctr" bIns="91425" lIns="91425" rIns="91425" tIns="91425">
            <a:noAutofit/>
          </a:bodyPr>
          <a:lstStyle/>
          <a:p>
            <a:pPr lvl="0" rtl="0" algn="ctr">
              <a:spcBef>
                <a:spcPts val="0"/>
              </a:spcBef>
              <a:buNone/>
            </a:pPr>
            <a:r>
              <a:t/>
            </a:r>
            <a:endParaRPr b="1" sz="3800">
              <a:solidFill>
                <a:srgbClr val="617A86"/>
              </a:solidFill>
              <a:latin typeface="Nixie One"/>
              <a:ea typeface="Nixie One"/>
              <a:cs typeface="Nixie One"/>
              <a:sym typeface="Nixie One"/>
            </a:endParaRPr>
          </a:p>
          <a:p>
            <a:pPr lvl="0" rtl="0" algn="ctr">
              <a:spcBef>
                <a:spcPts val="0"/>
              </a:spcBef>
              <a:buNone/>
            </a:pPr>
            <a:r>
              <a:t/>
            </a:r>
            <a:endParaRPr b="1" sz="3800">
              <a:solidFill>
                <a:srgbClr val="617A86"/>
              </a:solidFill>
              <a:latin typeface="Nixie One"/>
              <a:ea typeface="Nixie One"/>
              <a:cs typeface="Nixie One"/>
              <a:sym typeface="Nixie One"/>
            </a:endParaRPr>
          </a:p>
          <a:p>
            <a:pPr lvl="0" rtl="0" algn="ctr">
              <a:spcBef>
                <a:spcPts val="0"/>
              </a:spcBef>
              <a:buNone/>
            </a:pPr>
            <a:r>
              <a:t/>
            </a:r>
            <a:endParaRPr b="1" sz="3800">
              <a:solidFill>
                <a:srgbClr val="617A86"/>
              </a:solidFill>
              <a:latin typeface="Nixie One"/>
              <a:ea typeface="Nixie One"/>
              <a:cs typeface="Nixie One"/>
              <a:sym typeface="Nixie One"/>
            </a:endParaRPr>
          </a:p>
          <a:p>
            <a:pPr lvl="0" rtl="0" algn="ctr">
              <a:spcBef>
                <a:spcPts val="0"/>
              </a:spcBef>
              <a:buNone/>
            </a:pPr>
            <a:r>
              <a:t/>
            </a:r>
            <a:endParaRPr b="1" sz="3800">
              <a:solidFill>
                <a:srgbClr val="0000FF"/>
              </a:solidFill>
              <a:latin typeface="Nixie One"/>
              <a:ea typeface="Nixie One"/>
              <a:cs typeface="Nixie One"/>
              <a:sym typeface="Nixie One"/>
            </a:endParaRPr>
          </a:p>
          <a:p>
            <a:pPr lvl="0" rtl="0" algn="ctr">
              <a:spcBef>
                <a:spcPts val="600"/>
              </a:spcBef>
              <a:buNone/>
            </a:pPr>
            <a:r>
              <a:t/>
            </a:r>
            <a:endParaRPr b="1" sz="3600">
              <a:solidFill>
                <a:srgbClr val="0000FF"/>
              </a:solidFill>
              <a:latin typeface="Nixie One"/>
              <a:ea typeface="Nixie One"/>
              <a:cs typeface="Nixie One"/>
              <a:sym typeface="Nixie One"/>
            </a:endParaRPr>
          </a:p>
          <a:p>
            <a:pPr lvl="0" rtl="0">
              <a:spcBef>
                <a:spcPts val="600"/>
              </a:spcBef>
              <a:buNone/>
            </a:pPr>
            <a:r>
              <a:rPr b="1" lang="en" sz="1800">
                <a:solidFill>
                  <a:srgbClr val="FFFFFF"/>
                </a:solidFill>
                <a:latin typeface="Roboto"/>
                <a:ea typeface="Roboto"/>
                <a:cs typeface="Roboto"/>
                <a:sym typeface="Roboto"/>
              </a:rPr>
              <a:t>FINAL THOUGHTS:</a:t>
            </a:r>
          </a:p>
          <a:p>
            <a:pPr lvl="0" rtl="0">
              <a:spcBef>
                <a:spcPts val="600"/>
              </a:spcBef>
              <a:buNone/>
            </a:pPr>
            <a:r>
              <a:rPr b="1" lang="en" sz="1800">
                <a:solidFill>
                  <a:srgbClr val="FFFFFF"/>
                </a:solidFill>
                <a:latin typeface="Roboto"/>
                <a:ea typeface="Roboto"/>
                <a:cs typeface="Roboto"/>
                <a:sym typeface="Roboto"/>
              </a:rPr>
              <a:t>This is a definite learning experience for both myself and my students, but it’s really starting to be worth it.</a:t>
            </a:r>
          </a:p>
          <a:p>
            <a:pPr indent="-304800" lvl="0" marL="457200" rtl="0">
              <a:spcBef>
                <a:spcPts val="600"/>
              </a:spcBef>
              <a:buClr>
                <a:srgbClr val="FFFFFF"/>
              </a:buClr>
              <a:buSzPct val="100000"/>
              <a:buFont typeface="Lato"/>
              <a:buChar char="●"/>
            </a:pPr>
            <a:r>
              <a:rPr b="1" lang="en" sz="1200">
                <a:solidFill>
                  <a:srgbClr val="FFFFFF"/>
                </a:solidFill>
                <a:latin typeface="Lato"/>
                <a:ea typeface="Lato"/>
                <a:cs typeface="Lato"/>
                <a:sym typeface="Lato"/>
              </a:rPr>
              <a:t>Students now look to each other for help, inspiration and guidance - often from home!</a:t>
            </a:r>
          </a:p>
          <a:p>
            <a:pPr indent="-304800" lvl="0" marL="457200" rtl="0">
              <a:spcBef>
                <a:spcPts val="600"/>
              </a:spcBef>
              <a:buClr>
                <a:srgbClr val="FFFFFF"/>
              </a:buClr>
              <a:buSzPct val="100000"/>
              <a:buFont typeface="Lato"/>
              <a:buChar char="●"/>
            </a:pPr>
            <a:r>
              <a:rPr b="1" lang="en" sz="1200">
                <a:solidFill>
                  <a:srgbClr val="FFFFFF"/>
                </a:solidFill>
                <a:latin typeface="Lato"/>
                <a:ea typeface="Lato"/>
                <a:cs typeface="Lato"/>
                <a:sym typeface="Lato"/>
              </a:rPr>
              <a:t>They all find that the visual record of their development is especially effective for reflecting on their Creative Process</a:t>
            </a:r>
          </a:p>
          <a:p>
            <a:pPr indent="-304800" lvl="0" marL="457200" rtl="0">
              <a:spcBef>
                <a:spcPts val="600"/>
              </a:spcBef>
              <a:buClr>
                <a:srgbClr val="FFFFFF"/>
              </a:buClr>
              <a:buSzPct val="100000"/>
              <a:buFont typeface="Lato"/>
              <a:buChar char="●"/>
            </a:pPr>
            <a:r>
              <a:rPr b="1" lang="en" sz="1200">
                <a:solidFill>
                  <a:srgbClr val="FFFFFF"/>
                </a:solidFill>
                <a:latin typeface="Lato"/>
                <a:ea typeface="Lato"/>
                <a:cs typeface="Lato"/>
                <a:sym typeface="Lato"/>
              </a:rPr>
              <a:t>They don’t all like it!!</a:t>
            </a:r>
          </a:p>
          <a:p>
            <a:pPr indent="0" lvl="0" marL="0" rtl="0">
              <a:spcBef>
                <a:spcPts val="600"/>
              </a:spcBef>
              <a:buNone/>
            </a:pPr>
            <a:r>
              <a:rPr lang="en" sz="1200">
                <a:solidFill>
                  <a:srgbClr val="FFFFFF"/>
                </a:solidFill>
                <a:latin typeface="Lato"/>
                <a:ea typeface="Lato"/>
                <a:cs typeface="Lato"/>
                <a:sym typeface="Lato"/>
              </a:rPr>
              <a:t>Go to help.seesaw.me for resources &amp; contact me if you have any more questions!</a:t>
            </a:r>
          </a:p>
          <a:p>
            <a:pPr lvl="0" rtl="0">
              <a:spcBef>
                <a:spcPts val="600"/>
              </a:spcBef>
              <a:buNone/>
            </a:pPr>
            <a:r>
              <a:t/>
            </a:r>
            <a:endParaRPr b="1">
              <a:solidFill>
                <a:srgbClr val="666666"/>
              </a:solidFill>
              <a:latin typeface="Nixie One"/>
              <a:ea typeface="Nixie One"/>
              <a:cs typeface="Nixie One"/>
              <a:sym typeface="Nixie One"/>
            </a:endParaRPr>
          </a:p>
          <a:p>
            <a:pPr lvl="0" rtl="0" algn="ctr">
              <a:spcBef>
                <a:spcPts val="0"/>
              </a:spcBef>
              <a:buNone/>
            </a:pPr>
            <a:r>
              <a:t/>
            </a:r>
            <a:endParaRPr b="1">
              <a:solidFill>
                <a:srgbClr val="617A86"/>
              </a:solidFill>
              <a:latin typeface="Nixie One"/>
              <a:ea typeface="Nixie One"/>
              <a:cs typeface="Nixie One"/>
              <a:sym typeface="Nixie One"/>
            </a:endParaRPr>
          </a:p>
          <a:p>
            <a:pPr lvl="0" rtl="0">
              <a:spcBef>
                <a:spcPts val="0"/>
              </a:spcBef>
              <a:buNone/>
            </a:pPr>
            <a:r>
              <a:t/>
            </a:r>
            <a:endParaRPr b="1">
              <a:solidFill>
                <a:srgbClr val="617A86"/>
              </a:solidFill>
              <a:latin typeface="Nixie One"/>
              <a:ea typeface="Nixie One"/>
              <a:cs typeface="Nixie One"/>
              <a:sym typeface="Nixie One"/>
            </a:endParaRPr>
          </a:p>
          <a:p>
            <a:pPr lvl="0" rtl="0" algn="ctr">
              <a:spcBef>
                <a:spcPts val="0"/>
              </a:spcBef>
              <a:buNone/>
            </a:pPr>
            <a:r>
              <a:t/>
            </a:r>
            <a:endParaRPr b="1">
              <a:solidFill>
                <a:srgbClr val="E8004C"/>
              </a:solidFill>
              <a:latin typeface="Nixie One"/>
              <a:ea typeface="Nixie One"/>
              <a:cs typeface="Nixie One"/>
              <a:sym typeface="Nixie One"/>
            </a:endParaRPr>
          </a:p>
          <a:p>
            <a:pPr lvl="0" rtl="0" algn="ctr">
              <a:spcBef>
                <a:spcPts val="0"/>
              </a:spcBef>
              <a:buNone/>
            </a:pPr>
            <a:r>
              <a:t/>
            </a:r>
            <a:endParaRPr b="1">
              <a:solidFill>
                <a:srgbClr val="E8004C"/>
              </a:solidFill>
              <a:latin typeface="Nixie One"/>
              <a:ea typeface="Nixie One"/>
              <a:cs typeface="Nixie One"/>
              <a:sym typeface="Nixie One"/>
            </a:endParaRPr>
          </a:p>
          <a:p>
            <a:pPr lvl="0" rtl="0" algn="ctr">
              <a:spcBef>
                <a:spcPts val="0"/>
              </a:spcBef>
              <a:buNone/>
            </a:pPr>
            <a:r>
              <a:t/>
            </a:r>
            <a:endParaRPr b="1">
              <a:solidFill>
                <a:srgbClr val="E8004C"/>
              </a:solidFill>
              <a:latin typeface="Nixie One"/>
              <a:ea typeface="Nixie One"/>
              <a:cs typeface="Nixie One"/>
              <a:sym typeface="Nixie One"/>
            </a:endParaRPr>
          </a:p>
          <a:p>
            <a:pPr lvl="0" rtl="0" algn="ctr">
              <a:spcBef>
                <a:spcPts val="0"/>
              </a:spcBef>
              <a:buNone/>
            </a:pPr>
            <a:r>
              <a:t/>
            </a:r>
            <a:endParaRPr b="1" sz="2400">
              <a:solidFill>
                <a:srgbClr val="E8004C"/>
              </a:solidFill>
              <a:latin typeface="Nixie One"/>
              <a:ea typeface="Nixie One"/>
              <a:cs typeface="Nixie One"/>
              <a:sym typeface="Nixie One"/>
            </a:endParaRPr>
          </a:p>
          <a:p>
            <a:pPr lvl="0" rtl="0" algn="ctr">
              <a:spcBef>
                <a:spcPts val="0"/>
              </a:spcBef>
              <a:buNone/>
            </a:pPr>
            <a:r>
              <a:t/>
            </a:r>
            <a:endParaRPr b="1" sz="2400">
              <a:solidFill>
                <a:srgbClr val="E8004C"/>
              </a:solidFill>
              <a:latin typeface="Nixie One"/>
              <a:ea typeface="Nixie One"/>
              <a:cs typeface="Nixie One"/>
              <a:sym typeface="Nixie One"/>
            </a:endParaRPr>
          </a:p>
          <a:p>
            <a:pPr lvl="0" rtl="0" algn="ctr">
              <a:spcBef>
                <a:spcPts val="0"/>
              </a:spcBef>
              <a:buNone/>
            </a:pPr>
            <a:r>
              <a:t/>
            </a:r>
            <a:endParaRPr b="1" sz="2400">
              <a:solidFill>
                <a:srgbClr val="E8004C"/>
              </a:solidFill>
              <a:latin typeface="Nixie One"/>
              <a:ea typeface="Nixie One"/>
              <a:cs typeface="Nixie One"/>
              <a:sym typeface="Nixie One"/>
            </a:endParaRPr>
          </a:p>
          <a:p>
            <a:pPr indent="457200" lvl="0" marL="914400" rtl="0">
              <a:spcBef>
                <a:spcPts val="0"/>
              </a:spcBef>
              <a:buNone/>
            </a:pPr>
            <a:r>
              <a:t/>
            </a:r>
            <a:endParaRPr b="1" sz="2400">
              <a:solidFill>
                <a:srgbClr val="E8004C"/>
              </a:solidFill>
              <a:latin typeface="Nixie One"/>
              <a:ea typeface="Nixie One"/>
              <a:cs typeface="Nixie One"/>
              <a:sym typeface="Nixie One"/>
            </a:endParaRPr>
          </a:p>
          <a:p>
            <a:pPr lvl="0" rtl="0" algn="ctr">
              <a:spcBef>
                <a:spcPts val="0"/>
              </a:spcBef>
              <a:buNone/>
            </a:pPr>
            <a:r>
              <a:t/>
            </a:r>
            <a:endParaRPr b="1" sz="3800">
              <a:solidFill>
                <a:srgbClr val="E8004C"/>
              </a:solidFill>
              <a:latin typeface="Nixie One"/>
              <a:ea typeface="Nixie One"/>
              <a:cs typeface="Nixie One"/>
              <a:sym typeface="Nixie One"/>
            </a:endParaRPr>
          </a:p>
          <a:p>
            <a:pPr lvl="0" rtl="0" algn="ctr">
              <a:spcBef>
                <a:spcPts val="0"/>
              </a:spcBef>
              <a:buNone/>
            </a:pPr>
            <a:r>
              <a:t/>
            </a:r>
            <a:endParaRPr b="1" sz="1800">
              <a:solidFill>
                <a:srgbClr val="617A86"/>
              </a:solidFill>
              <a:latin typeface="Nixie One"/>
              <a:ea typeface="Nixie One"/>
              <a:cs typeface="Nixie One"/>
              <a:sym typeface="Nixie One"/>
            </a:endParaRPr>
          </a:p>
        </p:txBody>
      </p:sp>
      <p:pic>
        <p:nvPicPr>
          <p:cNvPr id="218" name="Shape 218"/>
          <p:cNvPicPr preferRelativeResize="0"/>
          <p:nvPr/>
        </p:nvPicPr>
        <p:blipFill>
          <a:blip r:embed="rId3">
            <a:alphaModFix/>
          </a:blip>
          <a:stretch>
            <a:fillRect/>
          </a:stretch>
        </p:blipFill>
        <p:spPr>
          <a:xfrm>
            <a:off x="6607924" y="1751211"/>
            <a:ext cx="2238999" cy="1256263"/>
          </a:xfrm>
          <a:prstGeom prst="rect">
            <a:avLst/>
          </a:prstGeom>
          <a:noFill/>
          <a:ln>
            <a:noFill/>
          </a:ln>
        </p:spPr>
      </p:pic>
      <p:sp>
        <p:nvSpPr>
          <p:cNvPr id="219" name="Shape 219"/>
          <p:cNvSpPr txBox="1"/>
          <p:nvPr/>
        </p:nvSpPr>
        <p:spPr>
          <a:xfrm>
            <a:off x="3171000" y="4307050"/>
            <a:ext cx="2869500" cy="777900"/>
          </a:xfrm>
          <a:prstGeom prst="rect">
            <a:avLst/>
          </a:prstGeom>
          <a:noFill/>
          <a:ln>
            <a:noFill/>
          </a:ln>
        </p:spPr>
        <p:txBody>
          <a:bodyPr anchorCtr="0" anchor="t" bIns="91425" lIns="91425" rIns="91425" tIns="91425">
            <a:noAutofit/>
          </a:bodyPr>
          <a:lstStyle/>
          <a:p>
            <a:pPr lvl="0" rtl="0" algn="ctr">
              <a:spcBef>
                <a:spcPts val="0"/>
              </a:spcBef>
              <a:buNone/>
            </a:pPr>
            <a:r>
              <a:rPr b="1" lang="en" sz="3600">
                <a:solidFill>
                  <a:schemeClr val="dk1"/>
                </a:solidFill>
                <a:latin typeface="Roboto"/>
                <a:ea typeface="Roboto"/>
                <a:cs typeface="Roboto"/>
                <a:sym typeface="Roboto"/>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265500" y="2461375"/>
            <a:ext cx="4045200" cy="2540100"/>
          </a:xfrm>
          <a:prstGeom prst="rect">
            <a:avLst/>
          </a:prstGeom>
        </p:spPr>
        <p:txBody>
          <a:bodyPr anchorCtr="0" anchor="b" bIns="91425" lIns="91425" rIns="91425" tIns="91425">
            <a:noAutofit/>
          </a:bodyPr>
          <a:lstStyle/>
          <a:p>
            <a:pPr lvl="0">
              <a:spcBef>
                <a:spcPts val="0"/>
              </a:spcBef>
              <a:buNone/>
            </a:pPr>
            <a:r>
              <a:rPr lang="en" sz="6000">
                <a:latin typeface="Lato"/>
                <a:ea typeface="Lato"/>
                <a:cs typeface="Lato"/>
                <a:sym typeface="Lato"/>
              </a:rPr>
              <a:t>...</a:t>
            </a:r>
            <a:r>
              <a:rPr lang="en" sz="6000">
                <a:latin typeface="Lato"/>
                <a:ea typeface="Lato"/>
                <a:cs typeface="Lato"/>
                <a:sym typeface="Lato"/>
              </a:rPr>
              <a:t>DEEP LEARNING</a:t>
            </a:r>
          </a:p>
        </p:txBody>
      </p:sp>
      <p:sp>
        <p:nvSpPr>
          <p:cNvPr id="68" name="Shape 68"/>
          <p:cNvSpPr txBox="1"/>
          <p:nvPr>
            <p:ph idx="1" type="subTitle"/>
          </p:nvPr>
        </p:nvSpPr>
        <p:spPr>
          <a:xfrm>
            <a:off x="265500" y="1168800"/>
            <a:ext cx="4045200" cy="1345499"/>
          </a:xfrm>
          <a:prstGeom prst="rect">
            <a:avLst/>
          </a:prstGeom>
        </p:spPr>
        <p:txBody>
          <a:bodyPr anchorCtr="0" anchor="t" bIns="91425" lIns="91425" rIns="91425" tIns="91425">
            <a:noAutofit/>
          </a:bodyPr>
          <a:lstStyle/>
          <a:p>
            <a:pPr lvl="0" algn="l">
              <a:spcBef>
                <a:spcPts val="0"/>
              </a:spcBef>
              <a:buNone/>
            </a:pPr>
            <a:r>
              <a:rPr lang="en"/>
              <a:t>… aaand now for something COMPLETELY different...</a:t>
            </a:r>
          </a:p>
        </p:txBody>
      </p:sp>
      <p:pic>
        <p:nvPicPr>
          <p:cNvPr descr="calvin-on-learning.gif" id="69" name="Shape 69"/>
          <p:cNvPicPr preferRelativeResize="0"/>
          <p:nvPr/>
        </p:nvPicPr>
        <p:blipFill>
          <a:blip r:embed="rId3">
            <a:alphaModFix/>
          </a:blip>
          <a:stretch>
            <a:fillRect/>
          </a:stretch>
        </p:blipFill>
        <p:spPr>
          <a:xfrm>
            <a:off x="5017700" y="1107950"/>
            <a:ext cx="3608449" cy="22880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1166399" y="128537"/>
            <a:ext cx="7848499" cy="4886425"/>
          </a:xfrm>
          <a:prstGeom prst="rect">
            <a:avLst/>
          </a:prstGeom>
          <a:noFill/>
          <a:ln>
            <a:noFill/>
          </a:ln>
        </p:spPr>
      </p:pic>
      <p:sp>
        <p:nvSpPr>
          <p:cNvPr id="75" name="Shape 75"/>
          <p:cNvSpPr txBox="1"/>
          <p:nvPr/>
        </p:nvSpPr>
        <p:spPr>
          <a:xfrm>
            <a:off x="76200" y="195675"/>
            <a:ext cx="1090200" cy="4808100"/>
          </a:xfrm>
          <a:prstGeom prst="rect">
            <a:avLst/>
          </a:prstGeom>
          <a:noFill/>
          <a:ln>
            <a:noFill/>
          </a:ln>
        </p:spPr>
        <p:txBody>
          <a:bodyPr anchorCtr="0" anchor="t" bIns="91425" lIns="91425" rIns="91425" tIns="91425">
            <a:noAutofit/>
          </a:bodyPr>
          <a:lstStyle/>
          <a:p>
            <a:pPr lvl="0">
              <a:spcBef>
                <a:spcPts val="0"/>
              </a:spcBef>
              <a:buNone/>
            </a:pPr>
            <a:r>
              <a:rPr lang="en">
                <a:solidFill>
                  <a:srgbClr val="B7B7B7"/>
                </a:solidFill>
                <a:latin typeface="Lato"/>
                <a:ea typeface="Lato"/>
                <a:cs typeface="Lato"/>
                <a:sym typeface="Lato"/>
              </a:rPr>
              <a:t>How are SeeSaw Learning Journals and  Descriptive Feedback going to improve DEEP LEARNING in your class?</a:t>
            </a:r>
          </a:p>
          <a:p>
            <a:pPr lvl="0">
              <a:spcBef>
                <a:spcPts val="0"/>
              </a:spcBef>
              <a:buNone/>
            </a:pPr>
            <a:r>
              <a:t/>
            </a:r>
            <a:endParaRPr>
              <a:solidFill>
                <a:srgbClr val="B7B7B7"/>
              </a:solidFill>
              <a:latin typeface="Lato"/>
              <a:ea typeface="Lato"/>
              <a:cs typeface="Lato"/>
              <a:sym typeface="Lato"/>
            </a:endParaRPr>
          </a:p>
          <a:p>
            <a:pPr lvl="0">
              <a:spcBef>
                <a:spcPts val="0"/>
              </a:spcBef>
              <a:buNone/>
            </a:pPr>
            <a:r>
              <a:rPr lang="en">
                <a:solidFill>
                  <a:srgbClr val="B7B7B7"/>
                </a:solidFill>
                <a:latin typeface="Lato"/>
                <a:ea typeface="Lato"/>
                <a:cs typeface="Lato"/>
                <a:sym typeface="Lato"/>
              </a:rPr>
              <a:t>(...other than making your life easier???) </a:t>
            </a:r>
          </a:p>
        </p:txBody>
      </p:sp>
      <p:cxnSp>
        <p:nvCxnSpPr>
          <p:cNvPr id="76" name="Shape 76"/>
          <p:cNvCxnSpPr/>
          <p:nvPr/>
        </p:nvCxnSpPr>
        <p:spPr>
          <a:xfrm flipH="1">
            <a:off x="7309950" y="1355750"/>
            <a:ext cx="1803000" cy="167700"/>
          </a:xfrm>
          <a:prstGeom prst="straightConnector1">
            <a:avLst/>
          </a:prstGeom>
          <a:noFill/>
          <a:ln cap="flat" cmpd="sng" w="9525">
            <a:solidFill>
              <a:schemeClr val="dk2"/>
            </a:solidFill>
            <a:prstDash val="solid"/>
            <a:round/>
            <a:headEnd len="lg" w="lg" type="none"/>
            <a:tailEnd len="lg" w="lg" type="triangle"/>
          </a:ln>
        </p:spPr>
      </p:cxnSp>
      <p:cxnSp>
        <p:nvCxnSpPr>
          <p:cNvPr id="77" name="Shape 77"/>
          <p:cNvCxnSpPr/>
          <p:nvPr/>
        </p:nvCxnSpPr>
        <p:spPr>
          <a:xfrm flipH="1">
            <a:off x="7016375" y="1789050"/>
            <a:ext cx="2082600" cy="153900"/>
          </a:xfrm>
          <a:prstGeom prst="straightConnector1">
            <a:avLst/>
          </a:prstGeom>
          <a:noFill/>
          <a:ln cap="flat" cmpd="sng" w="9525">
            <a:solidFill>
              <a:schemeClr val="dk2"/>
            </a:solidFill>
            <a:prstDash val="solid"/>
            <a:round/>
            <a:headEnd len="lg" w="lg" type="none"/>
            <a:tailEnd len="lg" w="lg" type="triangle"/>
          </a:ln>
        </p:spPr>
      </p:cxnSp>
      <p:cxnSp>
        <p:nvCxnSpPr>
          <p:cNvPr id="78" name="Shape 78"/>
          <p:cNvCxnSpPr/>
          <p:nvPr/>
        </p:nvCxnSpPr>
        <p:spPr>
          <a:xfrm flipH="1">
            <a:off x="7212150" y="2180400"/>
            <a:ext cx="1900800" cy="55800"/>
          </a:xfrm>
          <a:prstGeom prst="straightConnector1">
            <a:avLst/>
          </a:prstGeom>
          <a:noFill/>
          <a:ln cap="flat" cmpd="sng" w="9525">
            <a:solidFill>
              <a:schemeClr val="dk2"/>
            </a:solidFill>
            <a:prstDash val="solid"/>
            <a:round/>
            <a:headEnd len="lg" w="lg" type="none"/>
            <a:tailEnd len="lg" w="lg" type="triangle"/>
          </a:ln>
        </p:spPr>
      </p:cxnSp>
      <p:cxnSp>
        <p:nvCxnSpPr>
          <p:cNvPr id="79" name="Shape 79"/>
          <p:cNvCxnSpPr/>
          <p:nvPr/>
        </p:nvCxnSpPr>
        <p:spPr>
          <a:xfrm flipH="1">
            <a:off x="7547425" y="3466275"/>
            <a:ext cx="1579500" cy="419400"/>
          </a:xfrm>
          <a:prstGeom prst="straightConnector1">
            <a:avLst/>
          </a:prstGeom>
          <a:noFill/>
          <a:ln cap="flat" cmpd="sng" w="9525">
            <a:solidFill>
              <a:schemeClr val="dk2"/>
            </a:solidFill>
            <a:prstDash val="solid"/>
            <a:round/>
            <a:headEnd len="lg" w="lg" type="none"/>
            <a:tailEnd len="lg" w="lg" type="triangle"/>
          </a:ln>
        </p:spPr>
      </p:cxnSp>
      <p:cxnSp>
        <p:nvCxnSpPr>
          <p:cNvPr id="80" name="Shape 80"/>
          <p:cNvCxnSpPr/>
          <p:nvPr/>
        </p:nvCxnSpPr>
        <p:spPr>
          <a:xfrm flipH="1">
            <a:off x="6848600" y="4039325"/>
            <a:ext cx="2292300" cy="14100"/>
          </a:xfrm>
          <a:prstGeom prst="straightConnector1">
            <a:avLst/>
          </a:prstGeom>
          <a:noFill/>
          <a:ln cap="flat" cmpd="sng" w="9525">
            <a:solidFill>
              <a:schemeClr val="dk2"/>
            </a:solidFill>
            <a:prstDash val="solid"/>
            <a:round/>
            <a:headEnd len="lg" w="lg" type="none"/>
            <a:tailEnd len="lg" w="lg" type="triangle"/>
          </a:ln>
        </p:spPr>
      </p:cxnSp>
      <p:cxnSp>
        <p:nvCxnSpPr>
          <p:cNvPr id="81" name="Shape 81"/>
          <p:cNvCxnSpPr/>
          <p:nvPr/>
        </p:nvCxnSpPr>
        <p:spPr>
          <a:xfrm rot="10800000">
            <a:off x="6890550" y="4193100"/>
            <a:ext cx="2222400" cy="97800"/>
          </a:xfrm>
          <a:prstGeom prst="straightConnector1">
            <a:avLst/>
          </a:prstGeom>
          <a:noFill/>
          <a:ln cap="flat" cmpd="sng" w="9525">
            <a:solidFill>
              <a:schemeClr val="dk2"/>
            </a:solidFill>
            <a:prstDash val="solid"/>
            <a:round/>
            <a:headEnd len="lg" w="lg" type="none"/>
            <a:tailEnd len="lg" w="lg" type="triangle"/>
          </a:ln>
        </p:spPr>
      </p:cxnSp>
      <p:cxnSp>
        <p:nvCxnSpPr>
          <p:cNvPr id="82" name="Shape 82"/>
          <p:cNvCxnSpPr/>
          <p:nvPr/>
        </p:nvCxnSpPr>
        <p:spPr>
          <a:xfrm flipH="1" rot="10800000">
            <a:off x="950425" y="4752250"/>
            <a:ext cx="419400" cy="55800"/>
          </a:xfrm>
          <a:prstGeom prst="straightConnector1">
            <a:avLst/>
          </a:prstGeom>
          <a:noFill/>
          <a:ln cap="flat" cmpd="sng" w="9525">
            <a:solidFill>
              <a:schemeClr val="dk2"/>
            </a:solidFill>
            <a:prstDash val="solid"/>
            <a:round/>
            <a:headEnd len="lg" w="lg" type="none"/>
            <a:tailEnd len="lg" w="lg" type="triangle"/>
          </a:ln>
        </p:spPr>
      </p:cxnSp>
      <p:cxnSp>
        <p:nvCxnSpPr>
          <p:cNvPr id="83" name="Shape 83"/>
          <p:cNvCxnSpPr/>
          <p:nvPr/>
        </p:nvCxnSpPr>
        <p:spPr>
          <a:xfrm>
            <a:off x="1104175" y="3256625"/>
            <a:ext cx="363300" cy="55800"/>
          </a:xfrm>
          <a:prstGeom prst="straightConnector1">
            <a:avLst/>
          </a:prstGeom>
          <a:noFill/>
          <a:ln cap="flat" cmpd="sng" w="9525">
            <a:solidFill>
              <a:schemeClr val="dk2"/>
            </a:solidFill>
            <a:prstDash val="solid"/>
            <a:round/>
            <a:headEnd len="lg" w="lg" type="none"/>
            <a:tailEnd len="lg" w="lg" type="triangle"/>
          </a:ln>
        </p:spPr>
      </p:cxnSp>
      <p:cxnSp>
        <p:nvCxnSpPr>
          <p:cNvPr id="84" name="Shape 84"/>
          <p:cNvCxnSpPr/>
          <p:nvPr/>
        </p:nvCxnSpPr>
        <p:spPr>
          <a:xfrm>
            <a:off x="1034300" y="3396375"/>
            <a:ext cx="335400" cy="97800"/>
          </a:xfrm>
          <a:prstGeom prst="straightConnector1">
            <a:avLst/>
          </a:prstGeom>
          <a:noFill/>
          <a:ln cap="flat" cmpd="sng" w="9525">
            <a:solidFill>
              <a:schemeClr val="dk2"/>
            </a:solidFill>
            <a:prstDash val="solid"/>
            <a:round/>
            <a:headEnd len="lg" w="lg" type="none"/>
            <a:tailEnd len="lg" w="lg" type="triangle"/>
          </a:ln>
        </p:spPr>
      </p:cxnSp>
      <p:cxnSp>
        <p:nvCxnSpPr>
          <p:cNvPr id="85" name="Shape 85"/>
          <p:cNvCxnSpPr/>
          <p:nvPr/>
        </p:nvCxnSpPr>
        <p:spPr>
          <a:xfrm flipH="1">
            <a:off x="3452325" y="3144800"/>
            <a:ext cx="712800" cy="279600"/>
          </a:xfrm>
          <a:prstGeom prst="straightConnector1">
            <a:avLst/>
          </a:prstGeom>
          <a:noFill/>
          <a:ln cap="flat" cmpd="sng" w="9525">
            <a:solidFill>
              <a:schemeClr val="dk2"/>
            </a:solidFill>
            <a:prstDash val="solid"/>
            <a:round/>
            <a:headEnd len="lg" w="lg" type="none"/>
            <a:tailEnd len="lg" w="lg" type="triangle"/>
          </a:ln>
        </p:spPr>
      </p:cxnSp>
      <p:cxnSp>
        <p:nvCxnSpPr>
          <p:cNvPr id="86" name="Shape 86"/>
          <p:cNvCxnSpPr/>
          <p:nvPr/>
        </p:nvCxnSpPr>
        <p:spPr>
          <a:xfrm flipH="1" rot="10800000">
            <a:off x="852600" y="3857575"/>
            <a:ext cx="545100" cy="517200"/>
          </a:xfrm>
          <a:prstGeom prst="straightConnector1">
            <a:avLst/>
          </a:prstGeom>
          <a:noFill/>
          <a:ln cap="flat" cmpd="sng" w="9525">
            <a:solidFill>
              <a:schemeClr val="dk2"/>
            </a:solidFill>
            <a:prstDash val="solid"/>
            <a:round/>
            <a:headEnd len="lg" w="lg" type="none"/>
            <a:tailEnd len="lg" w="lg" type="triangle"/>
          </a:ln>
        </p:spPr>
      </p:cxnSp>
      <p:cxnSp>
        <p:nvCxnSpPr>
          <p:cNvPr id="87" name="Shape 87"/>
          <p:cNvCxnSpPr/>
          <p:nvPr/>
        </p:nvCxnSpPr>
        <p:spPr>
          <a:xfrm flipH="1" rot="10800000">
            <a:off x="838625" y="4374900"/>
            <a:ext cx="531000" cy="223500"/>
          </a:xfrm>
          <a:prstGeom prst="straightConnector1">
            <a:avLst/>
          </a:prstGeom>
          <a:noFill/>
          <a:ln cap="flat" cmpd="sng" w="9525">
            <a:solidFill>
              <a:schemeClr val="dk2"/>
            </a:solidFill>
            <a:prstDash val="solid"/>
            <a:round/>
            <a:headEnd len="lg" w="lg" type="none"/>
            <a:tailEnd len="lg" w="lg" type="triangle"/>
          </a:ln>
        </p:spPr>
      </p:cxnSp>
      <p:cxnSp>
        <p:nvCxnSpPr>
          <p:cNvPr id="88" name="Shape 88"/>
          <p:cNvCxnSpPr>
            <a:stCxn id="75" idx="2"/>
          </p:cNvCxnSpPr>
          <p:nvPr/>
        </p:nvCxnSpPr>
        <p:spPr>
          <a:xfrm flipH="1" rot="10800000">
            <a:off x="621300" y="4514475"/>
            <a:ext cx="790500" cy="489300"/>
          </a:xfrm>
          <a:prstGeom prst="straightConnector1">
            <a:avLst/>
          </a:prstGeom>
          <a:noFill/>
          <a:ln cap="flat" cmpd="sng" w="9525">
            <a:solidFill>
              <a:schemeClr val="dk2"/>
            </a:solidFill>
            <a:prstDash val="solid"/>
            <a:round/>
            <a:headEnd len="lg" w="lg" type="none"/>
            <a:tailEnd len="lg" w="lg" type="triangle"/>
          </a:ln>
        </p:spPr>
      </p:cxnSp>
      <p:cxnSp>
        <p:nvCxnSpPr>
          <p:cNvPr id="89" name="Shape 89"/>
          <p:cNvCxnSpPr/>
          <p:nvPr/>
        </p:nvCxnSpPr>
        <p:spPr>
          <a:xfrm flipH="1" rot="10800000">
            <a:off x="1062250" y="1691250"/>
            <a:ext cx="321600" cy="97800"/>
          </a:xfrm>
          <a:prstGeom prst="straightConnector1">
            <a:avLst/>
          </a:prstGeom>
          <a:noFill/>
          <a:ln cap="flat" cmpd="sng" w="9525">
            <a:solidFill>
              <a:schemeClr val="dk2"/>
            </a:solidFill>
            <a:prstDash val="solid"/>
            <a:round/>
            <a:headEnd len="lg" w="lg" type="none"/>
            <a:tailEnd len="lg" w="lg" type="triangle"/>
          </a:ln>
        </p:spPr>
      </p:cxnSp>
      <p:cxnSp>
        <p:nvCxnSpPr>
          <p:cNvPr id="90" name="Shape 90"/>
          <p:cNvCxnSpPr>
            <a:stCxn id="75" idx="3"/>
          </p:cNvCxnSpPr>
          <p:nvPr/>
        </p:nvCxnSpPr>
        <p:spPr>
          <a:xfrm flipH="1" rot="10800000">
            <a:off x="1166400" y="2501925"/>
            <a:ext cx="343200" cy="97800"/>
          </a:xfrm>
          <a:prstGeom prst="straightConnector1">
            <a:avLst/>
          </a:prstGeom>
          <a:noFill/>
          <a:ln cap="flat" cmpd="sng" w="9525">
            <a:solidFill>
              <a:schemeClr val="dk2"/>
            </a:solidFill>
            <a:prstDash val="solid"/>
            <a:round/>
            <a:headEnd len="lg" w="lg" type="none"/>
            <a:tailEnd len="lg" w="lg" type="triangle"/>
          </a:ln>
        </p:spPr>
      </p:cxnSp>
      <p:cxnSp>
        <p:nvCxnSpPr>
          <p:cNvPr id="91" name="Shape 91"/>
          <p:cNvCxnSpPr/>
          <p:nvPr/>
        </p:nvCxnSpPr>
        <p:spPr>
          <a:xfrm flipH="1" rot="10800000">
            <a:off x="1104175" y="1397750"/>
            <a:ext cx="265500" cy="27900"/>
          </a:xfrm>
          <a:prstGeom prst="straightConnector1">
            <a:avLst/>
          </a:prstGeom>
          <a:noFill/>
          <a:ln cap="flat" cmpd="sng" w="9525">
            <a:solidFill>
              <a:schemeClr val="dk2"/>
            </a:solidFill>
            <a:prstDash val="solid"/>
            <a:round/>
            <a:headEnd len="lg" w="lg" type="none"/>
            <a:tailEnd len="lg" w="lg" type="triangle"/>
          </a:ln>
        </p:spPr>
      </p:cxnSp>
      <p:cxnSp>
        <p:nvCxnSpPr>
          <p:cNvPr id="92" name="Shape 92"/>
          <p:cNvCxnSpPr/>
          <p:nvPr/>
        </p:nvCxnSpPr>
        <p:spPr>
          <a:xfrm>
            <a:off x="1090200" y="1118150"/>
            <a:ext cx="363300" cy="167700"/>
          </a:xfrm>
          <a:prstGeom prst="straightConnector1">
            <a:avLst/>
          </a:prstGeom>
          <a:noFill/>
          <a:ln cap="flat" cmpd="sng" w="9525">
            <a:solidFill>
              <a:schemeClr val="dk2"/>
            </a:solidFill>
            <a:prstDash val="solid"/>
            <a:round/>
            <a:headEnd len="lg" w="lg" type="none"/>
            <a:tailEnd len="lg" w="lg" type="triangle"/>
          </a:ln>
        </p:spPr>
      </p:cxnSp>
      <p:cxnSp>
        <p:nvCxnSpPr>
          <p:cNvPr id="93" name="Shape 93"/>
          <p:cNvCxnSpPr/>
          <p:nvPr/>
        </p:nvCxnSpPr>
        <p:spPr>
          <a:xfrm>
            <a:off x="1006325" y="908500"/>
            <a:ext cx="419400" cy="181800"/>
          </a:xfrm>
          <a:prstGeom prst="straightConnector1">
            <a:avLst/>
          </a:prstGeom>
          <a:noFill/>
          <a:ln cap="flat" cmpd="sng" w="9525">
            <a:solidFill>
              <a:schemeClr val="dk2"/>
            </a:solidFill>
            <a:prstDash val="solid"/>
            <a:round/>
            <a:headEnd len="lg" w="lg" type="none"/>
            <a:tailEnd len="lg" w="lg" type="triangle"/>
          </a:ln>
        </p:spPr>
      </p:cxnSp>
      <p:cxnSp>
        <p:nvCxnSpPr>
          <p:cNvPr id="94" name="Shape 94"/>
          <p:cNvCxnSpPr/>
          <p:nvPr/>
        </p:nvCxnSpPr>
        <p:spPr>
          <a:xfrm flipH="1" rot="10800000">
            <a:off x="1104175" y="3606175"/>
            <a:ext cx="293400" cy="2235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391350"/>
            <a:ext cx="8520600" cy="626100"/>
          </a:xfrm>
          <a:prstGeom prst="rect">
            <a:avLst/>
          </a:prstGeom>
        </p:spPr>
        <p:txBody>
          <a:bodyPr anchorCtr="0" anchor="t" bIns="91425" lIns="91425" rIns="91425" tIns="91425">
            <a:noAutofit/>
          </a:bodyPr>
          <a:lstStyle/>
          <a:p>
            <a:pPr lvl="0" algn="ctr">
              <a:spcBef>
                <a:spcPts val="0"/>
              </a:spcBef>
              <a:buNone/>
            </a:pPr>
            <a:r>
              <a:rPr lang="en" sz="3000">
                <a:latin typeface="Lato"/>
                <a:ea typeface="Lato"/>
                <a:cs typeface="Lato"/>
                <a:sym typeface="Lato"/>
              </a:rPr>
              <a:t>MEANINGFUL &amp; DESCRIPTIVE FEEDBACK </a:t>
            </a:r>
          </a:p>
        </p:txBody>
      </p:sp>
      <p:sp>
        <p:nvSpPr>
          <p:cNvPr id="100" name="Shape 100"/>
          <p:cNvSpPr txBox="1"/>
          <p:nvPr>
            <p:ph idx="1" type="body"/>
          </p:nvPr>
        </p:nvSpPr>
        <p:spPr>
          <a:xfrm>
            <a:off x="5157475" y="1152475"/>
            <a:ext cx="3675000" cy="3416400"/>
          </a:xfrm>
          <a:prstGeom prst="rect">
            <a:avLst/>
          </a:prstGeom>
        </p:spPr>
        <p:txBody>
          <a:bodyPr anchorCtr="0" anchor="t" bIns="91425" lIns="91425" rIns="91425" tIns="91425">
            <a:noAutofit/>
          </a:bodyPr>
          <a:lstStyle/>
          <a:p>
            <a:pPr lvl="0">
              <a:spcBef>
                <a:spcPts val="0"/>
              </a:spcBef>
              <a:buNone/>
            </a:pPr>
            <a:r>
              <a:rPr b="1" lang="en">
                <a:solidFill>
                  <a:schemeClr val="dk1"/>
                </a:solidFill>
              </a:rPr>
              <a:t>FACT:</a:t>
            </a:r>
            <a:r>
              <a:rPr b="1" lang="en">
                <a:solidFill>
                  <a:srgbClr val="000000"/>
                </a:solidFill>
              </a:rPr>
              <a:t> Students do not know how to constructively criticize others work.</a:t>
            </a:r>
          </a:p>
          <a:p>
            <a:pPr lvl="0">
              <a:spcBef>
                <a:spcPts val="0"/>
              </a:spcBef>
              <a:buNone/>
            </a:pPr>
            <a:r>
              <a:rPr b="1" lang="en">
                <a:solidFill>
                  <a:schemeClr val="dk1"/>
                </a:solidFill>
              </a:rPr>
              <a:t>FACT:</a:t>
            </a:r>
            <a:r>
              <a:rPr b="1" lang="en">
                <a:solidFill>
                  <a:srgbClr val="000000"/>
                </a:solidFill>
              </a:rPr>
              <a:t> Students often have difficulty criticizing their own work and recognising their own learning.</a:t>
            </a:r>
          </a:p>
          <a:p>
            <a:pPr lvl="0">
              <a:spcBef>
                <a:spcPts val="0"/>
              </a:spcBef>
              <a:buNone/>
            </a:pPr>
            <a:r>
              <a:rPr b="1" lang="en">
                <a:solidFill>
                  <a:schemeClr val="dk1"/>
                </a:solidFill>
              </a:rPr>
              <a:t>FACT:</a:t>
            </a:r>
            <a:r>
              <a:rPr b="1" lang="en">
                <a:solidFill>
                  <a:srgbClr val="000000"/>
                </a:solidFill>
              </a:rPr>
              <a:t> most students think                is constructive criticism.</a:t>
            </a:r>
          </a:p>
        </p:txBody>
      </p:sp>
      <p:pic>
        <p:nvPicPr>
          <p:cNvPr descr="aca04f0cda01ce0c95e6742c43b1ef16.jpg" id="101" name="Shape 101"/>
          <p:cNvPicPr preferRelativeResize="0"/>
          <p:nvPr/>
        </p:nvPicPr>
        <p:blipFill>
          <a:blip r:embed="rId3">
            <a:alphaModFix/>
          </a:blip>
          <a:stretch>
            <a:fillRect/>
          </a:stretch>
        </p:blipFill>
        <p:spPr>
          <a:xfrm>
            <a:off x="152400" y="1169850"/>
            <a:ext cx="4715025" cy="3416400"/>
          </a:xfrm>
          <a:prstGeom prst="rect">
            <a:avLst/>
          </a:prstGeom>
          <a:noFill/>
          <a:ln>
            <a:noFill/>
          </a:ln>
        </p:spPr>
      </p:pic>
      <p:sp>
        <p:nvSpPr>
          <p:cNvPr id="102" name="Shape 102"/>
          <p:cNvSpPr txBox="1"/>
          <p:nvPr/>
        </p:nvSpPr>
        <p:spPr>
          <a:xfrm>
            <a:off x="1271900" y="4165125"/>
            <a:ext cx="3522000" cy="335400"/>
          </a:xfrm>
          <a:prstGeom prst="rect">
            <a:avLst/>
          </a:prstGeom>
          <a:noFill/>
          <a:ln>
            <a:noFill/>
          </a:ln>
        </p:spPr>
        <p:txBody>
          <a:bodyPr anchorCtr="0" anchor="t" bIns="91425" lIns="91425" rIns="91425" tIns="91425">
            <a:noAutofit/>
          </a:bodyPr>
          <a:lstStyle/>
          <a:p>
            <a:pPr lvl="0" algn="r">
              <a:spcBef>
                <a:spcPts val="0"/>
              </a:spcBef>
              <a:buNone/>
            </a:pPr>
            <a:r>
              <a:rPr b="1" lang="en">
                <a:latin typeface="Roboto"/>
                <a:ea typeface="Roboto"/>
                <a:cs typeface="Roboto"/>
                <a:sym typeface="Roboto"/>
              </a:rPr>
              <a:t>JACK HANDY</a:t>
            </a:r>
          </a:p>
        </p:txBody>
      </p:sp>
      <p:pic>
        <p:nvPicPr>
          <p:cNvPr descr="like_icon.png" id="103" name="Shape 103"/>
          <p:cNvPicPr preferRelativeResize="0"/>
          <p:nvPr/>
        </p:nvPicPr>
        <p:blipFill>
          <a:blip r:embed="rId4">
            <a:alphaModFix/>
          </a:blip>
          <a:stretch>
            <a:fillRect/>
          </a:stretch>
        </p:blipFill>
        <p:spPr>
          <a:xfrm>
            <a:off x="8039617" y="3641517"/>
            <a:ext cx="774949" cy="774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167725" y="279550"/>
            <a:ext cx="8875200" cy="1970700"/>
          </a:xfrm>
          <a:prstGeom prst="rect">
            <a:avLst/>
          </a:prstGeom>
        </p:spPr>
        <p:txBody>
          <a:bodyPr anchorCtr="0" anchor="ctr" bIns="91425" lIns="91425" rIns="91425" tIns="91425">
            <a:noAutofit/>
          </a:bodyPr>
          <a:lstStyle/>
          <a:p>
            <a:pPr lvl="0">
              <a:spcBef>
                <a:spcPts val="0"/>
              </a:spcBef>
              <a:buNone/>
            </a:pPr>
            <a:r>
              <a:rPr lang="en">
                <a:latin typeface="Roboto"/>
                <a:ea typeface="Roboto"/>
                <a:cs typeface="Roboto"/>
                <a:sym typeface="Roboto"/>
              </a:rPr>
              <a:t>HOW CAN YOU INTRODUCE THE VALUE OF MEANINGFUL FEEDBACK?</a:t>
            </a:r>
          </a:p>
        </p:txBody>
      </p:sp>
      <p:sp>
        <p:nvSpPr>
          <p:cNvPr id="109" name="Shape 109" title="critique and feedback - the story of austin's butterfly - Ron Berger.mp4"/>
          <p:cNvSpPr/>
          <p:nvPr/>
        </p:nvSpPr>
        <p:spPr>
          <a:xfrm>
            <a:off x="152400" y="2402650"/>
            <a:ext cx="3451267" cy="2588450"/>
          </a:xfrm>
          <a:prstGeom prst="rect">
            <a:avLst/>
          </a:prstGeom>
          <a:blipFill>
            <a:blip r:embed="rId3">
              <a:alphaModFix/>
            </a:blip>
            <a:stretch>
              <a:fillRect/>
            </a:stretch>
          </a:blipFill>
          <a:ln>
            <a:noFill/>
          </a:ln>
        </p:spPr>
      </p:sp>
      <p:sp>
        <p:nvSpPr>
          <p:cNvPr id="110" name="Shape 110"/>
          <p:cNvSpPr txBox="1"/>
          <p:nvPr/>
        </p:nvSpPr>
        <p:spPr>
          <a:xfrm>
            <a:off x="3787750" y="2402650"/>
            <a:ext cx="4850100" cy="2517300"/>
          </a:xfrm>
          <a:prstGeom prst="rect">
            <a:avLst/>
          </a:prstGeom>
          <a:noFill/>
          <a:ln>
            <a:noFill/>
          </a:ln>
        </p:spPr>
        <p:txBody>
          <a:bodyPr anchorCtr="0" anchor="t" bIns="91425" lIns="91425" rIns="91425" tIns="91425">
            <a:noAutofit/>
          </a:bodyPr>
          <a:lstStyle/>
          <a:p>
            <a:pPr lvl="0">
              <a:spcBef>
                <a:spcPts val="0"/>
              </a:spcBef>
              <a:buNone/>
            </a:pPr>
            <a:r>
              <a:rPr b="1" lang="en" sz="2400">
                <a:solidFill>
                  <a:srgbClr val="B7B7B7"/>
                </a:solidFill>
                <a:latin typeface="Roboto"/>
                <a:ea typeface="Roboto"/>
                <a:cs typeface="Roboto"/>
                <a:sym typeface="Roboto"/>
              </a:rPr>
              <a:t>THE STORY OF AUSTIN’S BUTTERFLY: </a:t>
            </a:r>
          </a:p>
          <a:p>
            <a:pPr indent="-228600" lvl="0" marL="457200" rtl="0">
              <a:spcBef>
                <a:spcPts val="0"/>
              </a:spcBef>
              <a:buChar char="●"/>
            </a:pPr>
            <a:r>
              <a:rPr b="1" lang="en">
                <a:solidFill>
                  <a:srgbClr val="B7B7B7"/>
                </a:solidFill>
                <a:latin typeface="Roboto"/>
                <a:ea typeface="Roboto"/>
                <a:cs typeface="Roboto"/>
                <a:sym typeface="Roboto"/>
              </a:rPr>
              <a:t>ACCESSIBLE</a:t>
            </a:r>
            <a:r>
              <a:rPr b="1" lang="en">
                <a:latin typeface="Roboto"/>
                <a:ea typeface="Roboto"/>
                <a:cs typeface="Roboto"/>
                <a:sym typeface="Roboto"/>
              </a:rPr>
              <a:t> </a:t>
            </a:r>
            <a:r>
              <a:rPr lang="en">
                <a:latin typeface="Roboto"/>
                <a:ea typeface="Roboto"/>
                <a:cs typeface="Roboto"/>
                <a:sym typeface="Roboto"/>
              </a:rPr>
              <a:t>to all ages (young ones can identify with it, and the older students aren’t threatened by it, and think it’s cute)</a:t>
            </a:r>
          </a:p>
          <a:p>
            <a:pPr indent="-228600" lvl="0" marL="457200" rtl="0">
              <a:spcBef>
                <a:spcPts val="0"/>
              </a:spcBef>
              <a:buChar char="●"/>
            </a:pPr>
            <a:r>
              <a:rPr lang="en">
                <a:latin typeface="Roboto"/>
                <a:ea typeface="Roboto"/>
                <a:cs typeface="Roboto"/>
                <a:sym typeface="Roboto"/>
              </a:rPr>
              <a:t>Opens the </a:t>
            </a:r>
            <a:r>
              <a:rPr b="1" lang="en">
                <a:solidFill>
                  <a:srgbClr val="B7B7B7"/>
                </a:solidFill>
                <a:latin typeface="Roboto"/>
                <a:ea typeface="Roboto"/>
                <a:cs typeface="Roboto"/>
                <a:sym typeface="Roboto"/>
              </a:rPr>
              <a:t>DIALOGUE</a:t>
            </a:r>
            <a:r>
              <a:rPr lang="en">
                <a:latin typeface="Roboto"/>
                <a:ea typeface="Roboto"/>
                <a:cs typeface="Roboto"/>
                <a:sym typeface="Roboto"/>
              </a:rPr>
              <a:t> about what kind of feedback is meaningful and descriptive</a:t>
            </a:r>
          </a:p>
          <a:p>
            <a:pPr indent="-228600" lvl="0" marL="457200" rtl="0">
              <a:spcBef>
                <a:spcPts val="0"/>
              </a:spcBef>
              <a:buChar char="●"/>
            </a:pPr>
            <a:r>
              <a:rPr lang="en">
                <a:latin typeface="Roboto"/>
                <a:ea typeface="Roboto"/>
                <a:cs typeface="Roboto"/>
                <a:sym typeface="Roboto"/>
              </a:rPr>
              <a:t>Gives tangible results that</a:t>
            </a:r>
            <a:r>
              <a:rPr lang="en">
                <a:solidFill>
                  <a:srgbClr val="B7B7B7"/>
                </a:solidFill>
                <a:latin typeface="Roboto"/>
                <a:ea typeface="Roboto"/>
                <a:cs typeface="Roboto"/>
                <a:sym typeface="Roboto"/>
              </a:rPr>
              <a:t> </a:t>
            </a:r>
            <a:r>
              <a:rPr b="1" lang="en">
                <a:solidFill>
                  <a:srgbClr val="B7B7B7"/>
                </a:solidFill>
                <a:latin typeface="Roboto"/>
                <a:ea typeface="Roboto"/>
                <a:cs typeface="Roboto"/>
                <a:sym typeface="Roboto"/>
              </a:rPr>
              <a:t>INSPIRES</a:t>
            </a:r>
            <a:r>
              <a:rPr lang="en">
                <a:latin typeface="Roboto"/>
                <a:ea typeface="Roboto"/>
                <a:cs typeface="Roboto"/>
                <a:sym typeface="Roboto"/>
              </a:rPr>
              <a:t> </a:t>
            </a:r>
            <a:r>
              <a:rPr lang="en">
                <a:latin typeface="Roboto"/>
                <a:ea typeface="Roboto"/>
                <a:cs typeface="Roboto"/>
                <a:sym typeface="Roboto"/>
              </a:rPr>
              <a:t>solid comments </a:t>
            </a:r>
          </a:p>
          <a:p>
            <a:pPr indent="-228600" lvl="0" marL="457200">
              <a:spcBef>
                <a:spcPts val="0"/>
              </a:spcBef>
              <a:buChar char="●"/>
            </a:pPr>
            <a:r>
              <a:rPr lang="en">
                <a:latin typeface="Roboto"/>
                <a:ea typeface="Roboto"/>
                <a:cs typeface="Roboto"/>
                <a:sym typeface="Roboto"/>
              </a:rPr>
              <a:t>Supports </a:t>
            </a:r>
            <a:r>
              <a:rPr b="1" lang="en">
                <a:solidFill>
                  <a:srgbClr val="B7B7B7"/>
                </a:solidFill>
                <a:latin typeface="Roboto"/>
                <a:ea typeface="Roboto"/>
                <a:cs typeface="Roboto"/>
                <a:sym typeface="Roboto"/>
              </a:rPr>
              <a:t>GROWTH MINDSET</a:t>
            </a:r>
            <a:r>
              <a:rPr lang="en">
                <a:latin typeface="Roboto"/>
                <a:ea typeface="Roboto"/>
                <a:cs typeface="Roboto"/>
                <a:sym typeface="Roboto"/>
              </a:rPr>
              <a:t> and the importance of revision and reflection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181700"/>
            <a:ext cx="8520600" cy="835800"/>
          </a:xfrm>
          <a:prstGeom prst="rect">
            <a:avLst/>
          </a:prstGeom>
        </p:spPr>
        <p:txBody>
          <a:bodyPr anchorCtr="0" anchor="t" bIns="91425" lIns="91425" rIns="91425" tIns="91425">
            <a:noAutofit/>
          </a:bodyPr>
          <a:lstStyle/>
          <a:p>
            <a:pPr lvl="0">
              <a:spcBef>
                <a:spcPts val="0"/>
              </a:spcBef>
              <a:buNone/>
            </a:pPr>
            <a:r>
              <a:rPr lang="en" sz="4800">
                <a:latin typeface="Roboto"/>
                <a:ea typeface="Roboto"/>
                <a:cs typeface="Roboto"/>
                <a:sym typeface="Roboto"/>
              </a:rPr>
              <a:t>BREAKING IT DOWN:</a:t>
            </a:r>
            <a:r>
              <a:rPr lang="en" sz="3600">
                <a:latin typeface="Roboto"/>
                <a:ea typeface="Roboto"/>
                <a:cs typeface="Roboto"/>
                <a:sym typeface="Roboto"/>
              </a:rPr>
              <a:t>HAND OUT</a:t>
            </a:r>
          </a:p>
        </p:txBody>
      </p:sp>
      <p:sp>
        <p:nvSpPr>
          <p:cNvPr id="116" name="Shape 116"/>
          <p:cNvSpPr txBox="1"/>
          <p:nvPr>
            <p:ph idx="1" type="body"/>
          </p:nvPr>
        </p:nvSpPr>
        <p:spPr>
          <a:xfrm>
            <a:off x="311700" y="1152475"/>
            <a:ext cx="8520600" cy="3753300"/>
          </a:xfrm>
          <a:prstGeom prst="rect">
            <a:avLst/>
          </a:prstGeom>
        </p:spPr>
        <p:txBody>
          <a:bodyPr anchorCtr="0" anchor="t" bIns="91425" lIns="91425" rIns="91425" tIns="91425">
            <a:noAutofit/>
          </a:bodyPr>
          <a:lstStyle/>
          <a:p>
            <a:pPr lvl="0" rtl="0" algn="ctr">
              <a:spcBef>
                <a:spcPts val="0"/>
              </a:spcBef>
              <a:spcAft>
                <a:spcPts val="0"/>
              </a:spcAft>
              <a:buNone/>
            </a:pPr>
            <a:r>
              <a:rPr b="1" lang="en">
                <a:solidFill>
                  <a:srgbClr val="000000"/>
                </a:solidFill>
                <a:latin typeface="Arial"/>
                <a:ea typeface="Arial"/>
                <a:cs typeface="Arial"/>
                <a:sym typeface="Arial"/>
              </a:rPr>
              <a:t>GIVING MEANINGFUL PEER FEEDBACK</a:t>
            </a:r>
          </a:p>
          <a:p>
            <a:pPr lvl="0" rtl="0">
              <a:spcBef>
                <a:spcPts val="0"/>
              </a:spcBef>
              <a:spcAft>
                <a:spcPts val="0"/>
              </a:spcAft>
              <a:buNone/>
            </a:pPr>
            <a:r>
              <a:rPr b="1" i="1" lang="en" sz="1400">
                <a:solidFill>
                  <a:srgbClr val="000000"/>
                </a:solidFill>
                <a:latin typeface="Arial"/>
                <a:ea typeface="Arial"/>
                <a:cs typeface="Arial"/>
                <a:sym typeface="Arial"/>
              </a:rPr>
              <a:t>WHY GIVE DESCRIPTIVE FEEDBACK...OR ANY AT ALL?</a:t>
            </a:r>
          </a:p>
          <a:p>
            <a:pPr indent="457200" lvl="0" rtl="0">
              <a:spcBef>
                <a:spcPts val="0"/>
              </a:spcBef>
              <a:spcAft>
                <a:spcPts val="0"/>
              </a:spcAft>
              <a:buNone/>
            </a:pPr>
            <a:r>
              <a:rPr lang="en" sz="1200">
                <a:solidFill>
                  <a:srgbClr val="000000"/>
                </a:solidFill>
                <a:latin typeface="Arial"/>
                <a:ea typeface="Arial"/>
                <a:cs typeface="Arial"/>
                <a:sym typeface="Arial"/>
              </a:rPr>
              <a:t>Descriptive feedback allows you to help each other see your work more critically, and can provides visible and manageable ‘next steps’.  Feedback in the form of grades or brief general comments, (e.g., &lt;3,  “like”, it’s good ) provides empty information about the work and does not give any real direction that can be used to improve.</a:t>
            </a:r>
          </a:p>
          <a:p>
            <a:pPr lvl="0" rtl="0" algn="ctr">
              <a:spcBef>
                <a:spcPts val="0"/>
              </a:spcBef>
              <a:spcAft>
                <a:spcPts val="0"/>
              </a:spcAft>
              <a:buNone/>
            </a:pPr>
            <a:r>
              <a:rPr b="1" lang="en" sz="1200">
                <a:solidFill>
                  <a:srgbClr val="000000"/>
                </a:solidFill>
                <a:latin typeface="Arial"/>
                <a:ea typeface="Arial"/>
                <a:cs typeface="Arial"/>
                <a:sym typeface="Arial"/>
              </a:rPr>
              <a:t> </a:t>
            </a:r>
          </a:p>
          <a:p>
            <a:pPr lvl="0" rtl="0">
              <a:spcBef>
                <a:spcPts val="0"/>
              </a:spcBef>
              <a:spcAft>
                <a:spcPts val="0"/>
              </a:spcAft>
              <a:buNone/>
            </a:pPr>
            <a:r>
              <a:rPr b="1" i="1" lang="en" sz="1400">
                <a:solidFill>
                  <a:srgbClr val="000000"/>
                </a:solidFill>
                <a:latin typeface="Arial"/>
                <a:ea typeface="Arial"/>
                <a:cs typeface="Arial"/>
                <a:sym typeface="Arial"/>
              </a:rPr>
              <a:t>LOOKING AT ART CRITICALLY: YOURS OR SOMEONE ELSE’S</a:t>
            </a:r>
          </a:p>
          <a:p>
            <a:pPr indent="-228600" lvl="0" marL="457200" rtl="0">
              <a:spcBef>
                <a:spcPts val="0"/>
              </a:spcBef>
              <a:spcAft>
                <a:spcPts val="0"/>
              </a:spcAft>
              <a:buNone/>
            </a:pPr>
            <a:r>
              <a:rPr b="1" lang="en" sz="1200">
                <a:solidFill>
                  <a:srgbClr val="000000"/>
                </a:solidFill>
                <a:latin typeface="Arial"/>
                <a:ea typeface="Arial"/>
                <a:cs typeface="Arial"/>
                <a:sym typeface="Arial"/>
              </a:rPr>
              <a:t>● Be Impartial </a:t>
            </a:r>
            <a:r>
              <a:rPr lang="en" sz="1200">
                <a:solidFill>
                  <a:srgbClr val="000000"/>
                </a:solidFill>
                <a:latin typeface="Arial"/>
                <a:ea typeface="Arial"/>
                <a:cs typeface="Arial"/>
                <a:sym typeface="Arial"/>
              </a:rPr>
              <a:t>- Judge the work, not who made it.  Being overly in favour of someone’s work will hinder their progress just as much as being overly critical.</a:t>
            </a:r>
          </a:p>
          <a:p>
            <a:pPr indent="-228600" lvl="0" marL="457200" rtl="0">
              <a:spcBef>
                <a:spcPts val="0"/>
              </a:spcBef>
              <a:spcAft>
                <a:spcPts val="0"/>
              </a:spcAft>
              <a:buNone/>
            </a:pPr>
            <a:r>
              <a:rPr b="1" i="1" lang="en" sz="1200">
                <a:solidFill>
                  <a:srgbClr val="000000"/>
                </a:solidFill>
                <a:latin typeface="Arial"/>
                <a:ea typeface="Arial"/>
                <a:cs typeface="Arial"/>
                <a:sym typeface="Arial"/>
              </a:rPr>
              <a:t>● B</a:t>
            </a:r>
            <a:r>
              <a:rPr b="1" lang="en" sz="1200">
                <a:solidFill>
                  <a:srgbClr val="000000"/>
                </a:solidFill>
                <a:latin typeface="Arial"/>
                <a:ea typeface="Arial"/>
                <a:cs typeface="Arial"/>
                <a:sym typeface="Arial"/>
              </a:rPr>
              <a:t>e Specific</a:t>
            </a:r>
            <a:r>
              <a:rPr lang="en" sz="1200">
                <a:solidFill>
                  <a:srgbClr val="000000"/>
                </a:solidFill>
                <a:latin typeface="Arial"/>
                <a:ea typeface="Arial"/>
                <a:cs typeface="Arial"/>
                <a:sym typeface="Arial"/>
              </a:rPr>
              <a:t> - Try to give suggestions for small changes that are likely to be less overwhelming</a:t>
            </a:r>
          </a:p>
          <a:p>
            <a:pPr indent="-228600" lvl="0" marL="457200" rtl="0">
              <a:spcBef>
                <a:spcPts val="0"/>
              </a:spcBef>
              <a:spcAft>
                <a:spcPts val="0"/>
              </a:spcAft>
              <a:buNone/>
            </a:pPr>
            <a:r>
              <a:rPr b="1" lang="en" sz="1200">
                <a:solidFill>
                  <a:srgbClr val="000000"/>
                </a:solidFill>
                <a:latin typeface="Arial"/>
                <a:ea typeface="Arial"/>
                <a:cs typeface="Arial"/>
                <a:sym typeface="Arial"/>
              </a:rPr>
              <a:t>● Compartmentalize</a:t>
            </a:r>
            <a:r>
              <a:rPr lang="en" sz="1200">
                <a:solidFill>
                  <a:srgbClr val="000000"/>
                </a:solidFill>
                <a:latin typeface="Arial"/>
                <a:ea typeface="Arial"/>
                <a:cs typeface="Arial"/>
                <a:sym typeface="Arial"/>
              </a:rPr>
              <a:t> - Break down what you are judging into smaller categories than the piece as a whole, and then try to find areas for improvement within them:</a:t>
            </a:r>
          </a:p>
          <a:p>
            <a:pPr indent="-228600" lvl="0" marL="914400" rtl="0">
              <a:spcBef>
                <a:spcPts val="0"/>
              </a:spcBef>
              <a:spcAft>
                <a:spcPts val="0"/>
              </a:spcAft>
              <a:buNone/>
            </a:pPr>
            <a:r>
              <a:rPr lang="en" sz="1200">
                <a:solidFill>
                  <a:srgbClr val="000000"/>
                </a:solidFill>
                <a:latin typeface="Arial"/>
                <a:ea typeface="Arial"/>
                <a:cs typeface="Arial"/>
                <a:sym typeface="Arial"/>
              </a:rPr>
              <a:t>○ Assignment Requirements / Look Fors</a:t>
            </a:r>
          </a:p>
          <a:p>
            <a:pPr indent="-228600" lvl="0" marL="914400" rtl="0">
              <a:spcBef>
                <a:spcPts val="0"/>
              </a:spcBef>
              <a:spcAft>
                <a:spcPts val="0"/>
              </a:spcAft>
              <a:buNone/>
            </a:pPr>
            <a:r>
              <a:rPr lang="en" sz="1200">
                <a:solidFill>
                  <a:srgbClr val="000000"/>
                </a:solidFill>
                <a:latin typeface="Arial"/>
                <a:ea typeface="Arial"/>
                <a:cs typeface="Arial"/>
                <a:sym typeface="Arial"/>
              </a:rPr>
              <a:t>○ Technical Production/Construction</a:t>
            </a:r>
          </a:p>
          <a:p>
            <a:pPr indent="-228600" lvl="0" marL="914400" rtl="0">
              <a:spcBef>
                <a:spcPts val="0"/>
              </a:spcBef>
              <a:spcAft>
                <a:spcPts val="0"/>
              </a:spcAft>
              <a:buNone/>
            </a:pPr>
            <a:r>
              <a:rPr lang="en" sz="1200">
                <a:solidFill>
                  <a:srgbClr val="000000"/>
                </a:solidFill>
                <a:latin typeface="Arial"/>
                <a:ea typeface="Arial"/>
                <a:cs typeface="Arial"/>
                <a:sym typeface="Arial"/>
              </a:rPr>
              <a:t>○ Composition</a:t>
            </a:r>
          </a:p>
          <a:p>
            <a:pPr indent="-228600" lvl="0" marL="914400" rtl="0">
              <a:spcBef>
                <a:spcPts val="0"/>
              </a:spcBef>
              <a:spcAft>
                <a:spcPts val="0"/>
              </a:spcAft>
              <a:buNone/>
            </a:pPr>
            <a:r>
              <a:rPr lang="en" sz="1200">
                <a:solidFill>
                  <a:srgbClr val="000000"/>
                </a:solidFill>
                <a:latin typeface="Arial"/>
                <a:ea typeface="Arial"/>
                <a:cs typeface="Arial"/>
                <a:sym typeface="Arial"/>
              </a:rPr>
              <a:t>○ Communication of Meaning</a:t>
            </a: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nvSpPr>
        <p:spPr>
          <a:xfrm>
            <a:off x="349425" y="141125"/>
            <a:ext cx="8567700" cy="4276800"/>
          </a:xfrm>
          <a:prstGeom prst="rect">
            <a:avLst/>
          </a:prstGeom>
          <a:noFill/>
          <a:ln>
            <a:noFill/>
          </a:ln>
        </p:spPr>
        <p:txBody>
          <a:bodyPr anchorCtr="0" anchor="t" bIns="91425" lIns="91425" rIns="91425" tIns="91425">
            <a:noAutofit/>
          </a:bodyPr>
          <a:lstStyle/>
          <a:p>
            <a:pPr lvl="0">
              <a:spcBef>
                <a:spcPts val="0"/>
              </a:spcBef>
              <a:buNone/>
            </a:pPr>
            <a:r>
              <a:rPr b="1" i="1" lang="en" sz="2400">
                <a:solidFill>
                  <a:schemeClr val="dk1"/>
                </a:solidFill>
              </a:rPr>
              <a:t>LOOKING CHECKLIST:</a:t>
            </a:r>
          </a:p>
          <a:p>
            <a:pPr indent="-228600" lvl="0" marL="457200" rtl="0">
              <a:lnSpc>
                <a:spcPct val="115000"/>
              </a:lnSpc>
              <a:spcBef>
                <a:spcPts val="0"/>
              </a:spcBef>
              <a:buNone/>
            </a:pPr>
            <a:r>
              <a:rPr b="1" lang="en" sz="1800">
                <a:solidFill>
                  <a:schemeClr val="dk1"/>
                </a:solidFill>
              </a:rPr>
              <a:t>● I See…</a:t>
            </a:r>
          </a:p>
          <a:p>
            <a:pPr indent="-228600" lvl="0" marL="457200" rtl="0">
              <a:lnSpc>
                <a:spcPct val="115000"/>
              </a:lnSpc>
              <a:spcBef>
                <a:spcPts val="0"/>
              </a:spcBef>
              <a:buNone/>
            </a:pPr>
            <a:r>
              <a:rPr b="1" lang="en" sz="1800">
                <a:solidFill>
                  <a:schemeClr val="dk1"/>
                </a:solidFill>
              </a:rPr>
              <a:t>● Which Makes Me Think Of….</a:t>
            </a:r>
          </a:p>
          <a:p>
            <a:pPr indent="-228600" lvl="0" marL="457200" rtl="0">
              <a:lnSpc>
                <a:spcPct val="115000"/>
              </a:lnSpc>
              <a:spcBef>
                <a:spcPts val="0"/>
              </a:spcBef>
              <a:buNone/>
            </a:pPr>
            <a:r>
              <a:rPr b="1" lang="en" sz="1800">
                <a:solidFill>
                  <a:schemeClr val="dk1"/>
                </a:solidFill>
              </a:rPr>
              <a:t>● I Wonder if the Artist Thought….</a:t>
            </a:r>
          </a:p>
          <a:p>
            <a:pPr lvl="0" rtl="0">
              <a:lnSpc>
                <a:spcPct val="115000"/>
              </a:lnSpc>
              <a:spcBef>
                <a:spcPts val="0"/>
              </a:spcBef>
              <a:buNone/>
            </a:pPr>
            <a:r>
              <a:rPr b="1" lang="en" sz="1800"/>
              <a:t> </a:t>
            </a:r>
          </a:p>
          <a:p>
            <a:pPr indent="-228600" lvl="0" marL="457200" rtl="0">
              <a:lnSpc>
                <a:spcPct val="115000"/>
              </a:lnSpc>
              <a:spcBef>
                <a:spcPts val="0"/>
              </a:spcBef>
              <a:buNone/>
            </a:pPr>
            <a:r>
              <a:rPr lang="en" sz="1800"/>
              <a:t>❏ Using the assignment rubric, are there any specific expectations that seem to be missing?</a:t>
            </a:r>
          </a:p>
          <a:p>
            <a:pPr indent="-228600" lvl="0" marL="457200" rtl="0">
              <a:lnSpc>
                <a:spcPct val="115000"/>
              </a:lnSpc>
              <a:spcBef>
                <a:spcPts val="0"/>
              </a:spcBef>
              <a:buNone/>
            </a:pPr>
            <a:r>
              <a:rPr lang="en" sz="1800"/>
              <a:t>❏ Can the production techniques of the piece be improved on or added to?</a:t>
            </a:r>
          </a:p>
          <a:p>
            <a:pPr indent="-228600" lvl="0" marL="457200" rtl="0">
              <a:lnSpc>
                <a:spcPct val="115000"/>
              </a:lnSpc>
              <a:spcBef>
                <a:spcPts val="0"/>
              </a:spcBef>
              <a:buNone/>
            </a:pPr>
            <a:r>
              <a:rPr lang="en" sz="1800"/>
              <a:t>❏ Is there equal attention given to all areas of the work?</a:t>
            </a:r>
          </a:p>
          <a:p>
            <a:pPr indent="-228600" lvl="0" marL="457200" rtl="0">
              <a:lnSpc>
                <a:spcPct val="115000"/>
              </a:lnSpc>
              <a:spcBef>
                <a:spcPts val="0"/>
              </a:spcBef>
              <a:buNone/>
            </a:pPr>
            <a:r>
              <a:rPr lang="en" sz="1800"/>
              <a:t>❏ Can you determine what the subject of the work is?</a:t>
            </a:r>
          </a:p>
          <a:p>
            <a:pPr indent="-228600" lvl="0" marL="457200" rtl="0">
              <a:lnSpc>
                <a:spcPct val="115000"/>
              </a:lnSpc>
              <a:spcBef>
                <a:spcPts val="0"/>
              </a:spcBef>
              <a:buNone/>
            </a:pPr>
            <a:r>
              <a:rPr lang="en" sz="1800"/>
              <a:t>❏ What attracts your attention? Should it?</a:t>
            </a:r>
          </a:p>
          <a:p>
            <a:pPr indent="-228600" lvl="0" marL="457200" rtl="0">
              <a:lnSpc>
                <a:spcPct val="115000"/>
              </a:lnSpc>
              <a:spcBef>
                <a:spcPts val="0"/>
              </a:spcBef>
              <a:buNone/>
            </a:pPr>
            <a:r>
              <a:rPr lang="en" sz="1800"/>
              <a:t>❏ Are there cliches that could be avoided? Is the image unique?</a:t>
            </a:r>
          </a:p>
          <a:p>
            <a:pPr indent="-228600" lvl="0" marL="457200" rtl="0">
              <a:lnSpc>
                <a:spcPct val="115000"/>
              </a:lnSpc>
              <a:spcBef>
                <a:spcPts val="0"/>
              </a:spcBef>
              <a:buNone/>
            </a:pPr>
            <a:r>
              <a:rPr lang="en" sz="1800"/>
              <a:t>❏ Is there effective use of symbolism or metaphor?</a:t>
            </a:r>
          </a:p>
          <a:p>
            <a:pPr lvl="0">
              <a:spcBef>
                <a:spcPts val="0"/>
              </a:spcBef>
              <a:buNone/>
            </a:pPr>
            <a:r>
              <a:t/>
            </a:r>
            <a:endParaRPr/>
          </a:p>
          <a:p>
            <a:pPr lvl="0">
              <a:spcBef>
                <a:spcPts val="0"/>
              </a:spcBef>
              <a:buNone/>
            </a:pPr>
            <a:r>
              <a:rPr lang="en" u="sng">
                <a:solidFill>
                  <a:schemeClr val="hlink"/>
                </a:solidFill>
                <a:hlinkClick r:id="rId3"/>
              </a:rPr>
              <a:t>https://docs.google.com/a/ocsb.ca/document/d/1_wG1_LyYo4g-fVeQeGccB9QQODRH33VD8BOCKDafMV0/edit?usp=sharing</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13900"/>
            <a:ext cx="8520600" cy="1610099"/>
          </a:xfrm>
          <a:prstGeom prst="rect">
            <a:avLst/>
          </a:prstGeom>
        </p:spPr>
        <p:txBody>
          <a:bodyPr anchorCtr="0" anchor="b" bIns="91425" lIns="91425" rIns="91425" tIns="91425">
            <a:noAutofit/>
          </a:bodyPr>
          <a:lstStyle/>
          <a:p>
            <a:pPr lvl="0">
              <a:spcBef>
                <a:spcPts val="0"/>
              </a:spcBef>
              <a:buNone/>
            </a:pPr>
            <a:r>
              <a:rPr lang="en" sz="4800"/>
              <a:t>DESCRIPTIVE FEEDBACK = GREAT COMMENTS</a:t>
            </a:r>
          </a:p>
        </p:txBody>
      </p:sp>
      <p:sp>
        <p:nvSpPr>
          <p:cNvPr id="127" name="Shape 127"/>
          <p:cNvSpPr txBox="1"/>
          <p:nvPr>
            <p:ph idx="1" type="body"/>
          </p:nvPr>
        </p:nvSpPr>
        <p:spPr>
          <a:xfrm>
            <a:off x="311700" y="1471650"/>
            <a:ext cx="8520600" cy="7845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2800">
                <a:solidFill>
                  <a:srgbClr val="000000"/>
                </a:solidFill>
                <a:latin typeface="Open Sans"/>
                <a:ea typeface="Open Sans"/>
                <a:cs typeface="Open Sans"/>
                <a:sym typeface="Open Sans"/>
              </a:rPr>
              <a:t>Great Comments Lead to Deeper Learning</a:t>
            </a:r>
          </a:p>
        </p:txBody>
      </p:sp>
      <p:sp>
        <p:nvSpPr>
          <p:cNvPr id="128" name="Shape 128"/>
          <p:cNvSpPr txBox="1"/>
          <p:nvPr/>
        </p:nvSpPr>
        <p:spPr>
          <a:xfrm>
            <a:off x="152400" y="2055950"/>
            <a:ext cx="8792700" cy="1610100"/>
          </a:xfrm>
          <a:prstGeom prst="rect">
            <a:avLst/>
          </a:prstGeom>
          <a:noFill/>
          <a:ln>
            <a:noFill/>
          </a:ln>
        </p:spPr>
        <p:txBody>
          <a:bodyPr anchorCtr="0" anchor="t" bIns="91425" lIns="91425" rIns="91425" tIns="91425">
            <a:noAutofit/>
          </a:bodyPr>
          <a:lstStyle/>
          <a:p>
            <a:pPr lvl="0" rtl="0" algn="ctr">
              <a:spcBef>
                <a:spcPts val="0"/>
              </a:spcBef>
              <a:buNone/>
            </a:pPr>
            <a:r>
              <a:rPr b="1" lang="en" sz="3000">
                <a:solidFill>
                  <a:schemeClr val="dk1"/>
                </a:solidFill>
                <a:latin typeface="Lato"/>
                <a:ea typeface="Lato"/>
                <a:cs typeface="Lato"/>
                <a:sym typeface="Lato"/>
              </a:rPr>
              <a:t>So how do you: facilitate descriptive feedback, great comments, self- identifiable learning development, AND leverage digital??? </a:t>
            </a:r>
          </a:p>
        </p:txBody>
      </p:sp>
      <p:pic>
        <p:nvPicPr>
          <p:cNvPr id="129" name="Shape 129"/>
          <p:cNvPicPr preferRelativeResize="0"/>
          <p:nvPr/>
        </p:nvPicPr>
        <p:blipFill>
          <a:blip r:embed="rId3">
            <a:alphaModFix/>
          </a:blip>
          <a:stretch>
            <a:fillRect/>
          </a:stretch>
        </p:blipFill>
        <p:spPr>
          <a:xfrm>
            <a:off x="3032025" y="3497750"/>
            <a:ext cx="2705700" cy="1519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title="SeeSaw SLAM.mp4"/>
          <p:cNvSpPr/>
          <p:nvPr/>
        </p:nvSpPr>
        <p:spPr>
          <a:xfrm>
            <a:off x="838625" y="159425"/>
            <a:ext cx="7351850" cy="4901250"/>
          </a:xfrm>
          <a:prstGeom prst="rect">
            <a:avLst/>
          </a:prstGeom>
          <a:blipFill>
            <a:blip r:embed="rId3">
              <a:alphaModFix/>
            </a:blip>
            <a:stretch>
              <a:fillRect/>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