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Proxima Nova"/>
      <p:regular r:id="rId49"/>
      <p:bold r:id="rId50"/>
      <p:italic r:id="rId51"/>
      <p:boldItalic r:id="rId52"/>
    </p:embeddedFont>
    <p:embeddedFont>
      <p:font typeface="Paytone One"/>
      <p:regular r:id="rId53"/>
    </p:embeddedFont>
    <p:embeddedFont>
      <p:font typeface="Varela Round"/>
      <p:regular r:id="rId54"/>
    </p:embeddedFont>
    <p:embeddedFont>
      <p:font typeface="Short Stack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B6B2E38-7A78-48A1-B65E-111BD6FFBA25}">
  <a:tblStyle styleId="{EB6B2E38-7A78-48A1-B65E-111BD6FFBA2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italic.fntdata"/><Relationship Id="rId50" Type="http://schemas.openxmlformats.org/officeDocument/2006/relationships/font" Target="fonts/ProximaNova-bold.fntdata"/><Relationship Id="rId53" Type="http://schemas.openxmlformats.org/officeDocument/2006/relationships/font" Target="fonts/PaytoneOne-regular.fntdata"/><Relationship Id="rId52" Type="http://schemas.openxmlformats.org/officeDocument/2006/relationships/font" Target="fonts/ProximaNova-boldItalic.fntdata"/><Relationship Id="rId11" Type="http://schemas.openxmlformats.org/officeDocument/2006/relationships/slide" Target="slides/slide5.xml"/><Relationship Id="rId55" Type="http://schemas.openxmlformats.org/officeDocument/2006/relationships/font" Target="fonts/ShortStack-regular.fntdata"/><Relationship Id="rId10" Type="http://schemas.openxmlformats.org/officeDocument/2006/relationships/slide" Target="slides/slide4.xml"/><Relationship Id="rId54" Type="http://schemas.openxmlformats.org/officeDocument/2006/relationships/font" Target="fonts/VarelaRoun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400037" y="685560"/>
            <a:ext cx="6057899" cy="3429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Slide created by Jim Jamieson - YRDSB</a:t>
            </a: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8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3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3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 - Noi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10" name="Shape 10"/>
          <p:cNvPicPr preferRelativeResize="0"/>
          <p:nvPr/>
        </p:nvPicPr>
        <p:blipFill rotWithShape="1">
          <a:blip r:embed="rId2">
            <a:alphaModFix/>
          </a:blip>
          <a:srcRect b="19115" l="0" r="0" t="19121"/>
          <a:stretch/>
        </p:blipFill>
        <p:spPr>
          <a:xfrm>
            <a:off x="712475" y="-48524"/>
            <a:ext cx="8500526" cy="52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756550" y="-48525"/>
            <a:ext cx="7456500" cy="5250300"/>
          </a:xfrm>
          <a:prstGeom prst="rect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b="1"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pic>
        <p:nvPicPr>
          <p:cNvPr descr="OCSB-Logo-White-RGB-High.png" id="14" name="Shape 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348" y="4158581"/>
            <a:ext cx="585844" cy="79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 - Plu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Plum-RGB.png" id="59" name="Shape 59"/>
          <p:cNvPicPr preferRelativeResize="0"/>
          <p:nvPr/>
        </p:nvPicPr>
        <p:blipFill rotWithShape="1">
          <a:blip r:embed="rId2">
            <a:alphaModFix/>
          </a:blip>
          <a:srcRect b="15460" l="0" r="12663" t="15460"/>
          <a:stretch/>
        </p:blipFill>
        <p:spPr>
          <a:xfrm>
            <a:off x="2560375" y="-67925"/>
            <a:ext cx="6649398" cy="525994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2154450" y="-67925"/>
            <a:ext cx="7055400" cy="5259900"/>
          </a:xfrm>
          <a:prstGeom prst="rect">
            <a:avLst/>
          </a:prstGeom>
          <a:solidFill>
            <a:srgbClr val="A61E4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CSB-Arc-Plum-RGB.png" id="61" name="Shape 61"/>
          <p:cNvPicPr preferRelativeResize="0"/>
          <p:nvPr/>
        </p:nvPicPr>
        <p:blipFill rotWithShape="1">
          <a:blip r:embed="rId3">
            <a:alphaModFix/>
          </a:blip>
          <a:srcRect b="18947" l="0" r="497" t="18947"/>
          <a:stretch/>
        </p:blipFill>
        <p:spPr>
          <a:xfrm>
            <a:off x="782350" y="-67925"/>
            <a:ext cx="8427423" cy="52599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 rot="5400000">
            <a:off x="2165275" y="-801600"/>
            <a:ext cx="5124000" cy="6727200"/>
          </a:xfrm>
          <a:prstGeom prst="ellipse">
            <a:avLst/>
          </a:prstGeom>
          <a:solidFill>
            <a:srgbClr val="A61E4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51E4B"/>
              </a:solidFill>
            </a:endParaRPr>
          </a:p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b="1"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pic>
        <p:nvPicPr>
          <p:cNvPr descr="OCSB-Logo-White-RGB-High.png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5348" y="4158581"/>
            <a:ext cx="585844" cy="79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1 - Plum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A51E4B"/>
              </a:buClr>
              <a:buSzPct val="100000"/>
              <a:defRPr b="1" sz="3600">
                <a:solidFill>
                  <a:srgbClr val="A51E4B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Colour-RGB-High.png"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7964" y="4291464"/>
            <a:ext cx="501963" cy="67917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1pPr>
            <a:lvl2pPr lvl="1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2pPr>
            <a:lvl3pPr lvl="2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3pPr>
            <a:lvl4pPr lvl="3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4pPr>
            <a:lvl5pPr lvl="4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5pPr>
            <a:lvl6pPr lvl="5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6pPr>
            <a:lvl7pPr lvl="6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7pPr>
            <a:lvl8pPr lvl="7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8pPr>
            <a:lvl9pPr lvl="8" rtl="0">
              <a:spcBef>
                <a:spcPts val="0"/>
              </a:spcBef>
              <a:buClr>
                <a:srgbClr val="221F1F"/>
              </a:buClr>
              <a:defRPr>
                <a:solidFill>
                  <a:srgbClr val="221F1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2834124"/>
            <a:ext cx="8520600" cy="792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4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832400" y="1152474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265500" y="2803074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939500" y="724074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2 - Noi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16" name="Shape 16"/>
          <p:cNvPicPr preferRelativeResize="0"/>
          <p:nvPr/>
        </p:nvPicPr>
        <p:blipFill rotWithShape="1">
          <a:blip r:embed="rId2">
            <a:alphaModFix/>
          </a:blip>
          <a:srcRect b="10353" l="3502" r="14483" t="43074"/>
          <a:stretch/>
        </p:blipFill>
        <p:spPr>
          <a:xfrm>
            <a:off x="-64700" y="-48050"/>
            <a:ext cx="9255198" cy="525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452200" y="1676953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73A431"/>
              </a:buClr>
              <a:buSzPct val="100000"/>
              <a:defRPr b="1" sz="52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642537" y="2834128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4"/>
              </a:buClr>
              <a:buSzPct val="100000"/>
              <a:buNone/>
              <a:defRPr sz="2800">
                <a:solidFill>
                  <a:srgbClr val="63646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pic>
        <p:nvPicPr>
          <p:cNvPr descr="OCSB-Logo-Colour-RGB-High.png"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5173" y="189337"/>
            <a:ext cx="585844" cy="7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-64700" y="2506575"/>
            <a:ext cx="3519600" cy="2700600"/>
          </a:xfrm>
          <a:prstGeom prst="rtTriangle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8471100" y="4551525"/>
            <a:ext cx="719400" cy="655800"/>
          </a:xfrm>
          <a:prstGeom prst="rect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1106124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52863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451373"/>
            <a:ext cx="4038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5725" lvl="0" marL="365125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indent="-85725" lvl="1" marL="657225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indent="-71437" lvl="2" marL="922337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indent="-61912" lvl="3" marL="1179512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indent="-55562" lvl="4" marL="1389062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indent="-72644" lvl="5" marL="1609344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indent="-88900" lvl="6" marL="182880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indent="-93217" lvl="7" marL="2029968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indent="-93979" lvl="8" marL="224028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48200" y="1451373"/>
            <a:ext cx="4038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5725" lvl="0" marL="365125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indent="-85725" lvl="1" marL="657225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indent="-71437" lvl="2" marL="922337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indent="-61912" lvl="3" marL="1179512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indent="-55562" lvl="4" marL="1389062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indent="-72644" lvl="5" marL="1609344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indent="-88900" lvl="6" marL="182880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indent="-93217" lvl="7" marL="2029968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indent="-93979" lvl="8" marL="224028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609600" y="4686300"/>
            <a:ext cx="542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0" y="953691"/>
            <a:ext cx="533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87116"/>
            <a:ext cx="8229600" cy="3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5725" lvl="0" marL="365125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indent="-85725" lvl="1" marL="657225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indent="-71437" lvl="2" marL="922337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indent="-61912" lvl="3" marL="1179512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indent="-55562" lvl="4" marL="1389062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indent="-72644" lvl="5" marL="1609344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indent="-88900" lvl="6" marL="182880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indent="-93217" lvl="7" marL="2029968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indent="-93979" lvl="8" marL="2240280" rtl="0" algn="l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6586538" y="459581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5257801" y="459581"/>
            <a:ext cx="13256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174039" y="1191"/>
            <a:ext cx="762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8706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648200" y="168706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6586538" y="459581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5257801" y="459581"/>
            <a:ext cx="13256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174039" y="1191"/>
            <a:ext cx="762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1000" y="857250"/>
            <a:ext cx="83820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1000" y="1683727"/>
            <a:ext cx="4041600" cy="342900"/>
          </a:xfrm>
          <a:prstGeom prst="rect">
            <a:avLst/>
          </a:prstGeom>
          <a:solidFill>
            <a:srgbClr val="328D96">
              <a:alpha val="24710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7619" lvl="0" marL="45720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721226" y="1683727"/>
            <a:ext cx="4041899" cy="342900"/>
          </a:xfrm>
          <a:prstGeom prst="rect">
            <a:avLst/>
          </a:prstGeom>
          <a:solidFill>
            <a:srgbClr val="328D96">
              <a:alpha val="24710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7619" lvl="0" marL="45720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buFont typeface="Georgia"/>
              <a:buNone/>
              <a:defRPr/>
            </a:lvl2pPr>
            <a:lvl3pPr lvl="2" rtl="0">
              <a:spcBef>
                <a:spcPts val="0"/>
              </a:spcBef>
              <a:buFont typeface="Georgia"/>
              <a:buNone/>
              <a:defRPr/>
            </a:lvl3pPr>
            <a:lvl4pPr lvl="3" rtl="0">
              <a:spcBef>
                <a:spcPts val="0"/>
              </a:spcBef>
              <a:buFont typeface="Georgia"/>
              <a:buNone/>
              <a:defRPr/>
            </a:lvl4pPr>
            <a:lvl5pPr lvl="4" rtl="0">
              <a:spcBef>
                <a:spcPts val="0"/>
              </a:spcBef>
              <a:buFont typeface="Georg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3" type="body"/>
          </p:nvPr>
        </p:nvSpPr>
        <p:spPr>
          <a:xfrm>
            <a:off x="381000" y="2031389"/>
            <a:ext cx="4041600" cy="29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4" type="body"/>
          </p:nvPr>
        </p:nvSpPr>
        <p:spPr>
          <a:xfrm>
            <a:off x="4718305" y="2031389"/>
            <a:ext cx="4041899" cy="29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586538" y="459581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174039" y="1191"/>
            <a:ext cx="762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5257801" y="459581"/>
            <a:ext cx="13256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3 - Noi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23" name="Shape 23"/>
          <p:cNvPicPr preferRelativeResize="0"/>
          <p:nvPr/>
        </p:nvPicPr>
        <p:blipFill rotWithShape="1">
          <a:blip r:embed="rId2">
            <a:alphaModFix/>
          </a:blip>
          <a:srcRect b="9691" l="21183" r="15994" t="55043"/>
          <a:stretch/>
        </p:blipFill>
        <p:spPr>
          <a:xfrm>
            <a:off x="-48525" y="0"/>
            <a:ext cx="9248748" cy="51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x="996312" y="1676953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73A431"/>
              </a:buClr>
              <a:buSzPct val="100000"/>
              <a:defRPr b="1" sz="52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197437" y="2834128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4"/>
              </a:buClr>
              <a:buSzPct val="100000"/>
              <a:buNone/>
              <a:defRPr sz="2800">
                <a:solidFill>
                  <a:srgbClr val="63646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6" name="Shape 26"/>
          <p:cNvSpPr/>
          <p:nvPr/>
        </p:nvSpPr>
        <p:spPr>
          <a:xfrm>
            <a:off x="8074325" y="4399425"/>
            <a:ext cx="1125900" cy="792600"/>
          </a:xfrm>
          <a:prstGeom prst="rect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CSB-Logo-White-RGB-High.pn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6123" y="4177969"/>
            <a:ext cx="585844" cy="7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48525" y="4940325"/>
            <a:ext cx="396600" cy="251700"/>
          </a:xfrm>
          <a:prstGeom prst="rect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4 - Plum 1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30" name="Shape 30"/>
          <p:cNvPicPr preferRelativeResize="0"/>
          <p:nvPr/>
        </p:nvPicPr>
        <p:blipFill rotWithShape="1">
          <a:blip r:embed="rId2">
            <a:alphaModFix/>
          </a:blip>
          <a:srcRect b="92872" l="25765" r="35384" t="0"/>
          <a:stretch/>
        </p:blipFill>
        <p:spPr>
          <a:xfrm>
            <a:off x="-38825" y="3510350"/>
            <a:ext cx="9233373" cy="16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ctrTitle"/>
          </p:nvPr>
        </p:nvSpPr>
        <p:spPr>
          <a:xfrm>
            <a:off x="1007087" y="141492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73A431"/>
              </a:buClr>
              <a:buSzPct val="100000"/>
              <a:defRPr b="1" sz="52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1197437" y="257209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4"/>
              </a:buClr>
              <a:buSzPct val="100000"/>
              <a:buNone/>
              <a:defRPr sz="2800">
                <a:solidFill>
                  <a:srgbClr val="63646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pic>
        <p:nvPicPr>
          <p:cNvPr descr="OCSB-Logo-White-RGB-High.png" id="33" name="Shape 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6123" y="4177969"/>
            <a:ext cx="585844" cy="79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1 - Sla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73A431"/>
              </a:buClr>
              <a:buSzPct val="100000"/>
              <a:defRPr b="1" sz="36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Colour-RGB-High.png" id="36" name="Shape 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7964" y="4291464"/>
            <a:ext cx="501963" cy="67917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1pPr>
            <a:lvl2pPr lvl="1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2pPr>
            <a:lvl3pPr lvl="2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3pPr>
            <a:lvl4pPr lvl="3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4pPr>
            <a:lvl5pPr lvl="4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5pPr>
            <a:lvl6pPr lvl="5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6pPr>
            <a:lvl7pPr lvl="6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7pPr>
            <a:lvl8pPr lvl="7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8pPr>
            <a:lvl9pPr lvl="8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2 - Slat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39" name="Shape 39"/>
          <p:cNvPicPr preferRelativeResize="0"/>
          <p:nvPr/>
        </p:nvPicPr>
        <p:blipFill rotWithShape="1">
          <a:blip r:embed="rId2">
            <a:alphaModFix/>
          </a:blip>
          <a:srcRect b="0" l="0" r="19948" t="63325"/>
          <a:stretch/>
        </p:blipFill>
        <p:spPr>
          <a:xfrm>
            <a:off x="6922625" y="-38825"/>
            <a:ext cx="2267748" cy="10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73A431"/>
              </a:buClr>
              <a:buSzPct val="100000"/>
              <a:defRPr b="1" sz="36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Colour-RGB-High.png"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964" y="4291464"/>
            <a:ext cx="501963" cy="67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1pPr>
            <a:lvl2pPr lvl="1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2pPr>
            <a:lvl3pPr lvl="2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3pPr>
            <a:lvl4pPr lvl="3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4pPr>
            <a:lvl5pPr lvl="4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5pPr>
            <a:lvl6pPr lvl="5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6pPr>
            <a:lvl7pPr lvl="6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7pPr>
            <a:lvl8pPr lvl="7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8pPr>
            <a:lvl9pPr lvl="8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3 - Plu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73A431"/>
              </a:buClr>
              <a:buSzPct val="100000"/>
              <a:defRPr b="1" sz="36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Colour-RGB-High.png" id="45" name="Shape 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14" y="237271"/>
            <a:ext cx="501963" cy="67918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idx="1" type="body"/>
          </p:nvPr>
        </p:nvSpPr>
        <p:spPr>
          <a:xfrm>
            <a:off x="753475" y="1175643"/>
            <a:ext cx="7683300" cy="368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1pPr>
            <a:lvl2pPr lvl="1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2pPr>
            <a:lvl3pPr lvl="2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3pPr>
            <a:lvl4pPr lvl="3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4pPr>
            <a:lvl5pPr lvl="4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5pPr>
            <a:lvl6pPr lvl="5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6pPr>
            <a:lvl7pPr lvl="6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7pPr>
            <a:lvl8pPr lvl="7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8pPr>
            <a:lvl9pPr lvl="8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4 - Plu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48" name="Shape 48"/>
          <p:cNvPicPr preferRelativeResize="0"/>
          <p:nvPr/>
        </p:nvPicPr>
        <p:blipFill rotWithShape="1">
          <a:blip r:embed="rId2">
            <a:alphaModFix/>
          </a:blip>
          <a:srcRect b="67955" l="20929" r="0" t="0"/>
          <a:stretch/>
        </p:blipFill>
        <p:spPr>
          <a:xfrm>
            <a:off x="-38824" y="4221550"/>
            <a:ext cx="2377676" cy="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73A431"/>
              </a:buClr>
              <a:buSzPct val="100000"/>
              <a:defRPr b="1" sz="36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Colour-RGB-High.png" id="50" name="Shape 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1914" y="237271"/>
            <a:ext cx="501963" cy="67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idx="1" type="body"/>
          </p:nvPr>
        </p:nvSpPr>
        <p:spPr>
          <a:xfrm>
            <a:off x="753475" y="1175643"/>
            <a:ext cx="7683300" cy="3045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1pPr>
            <a:lvl2pPr lvl="1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2pPr>
            <a:lvl3pPr lvl="2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3pPr>
            <a:lvl4pPr lvl="3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4pPr>
            <a:lvl5pPr lvl="4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5pPr>
            <a:lvl6pPr lvl="5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6pPr>
            <a:lvl7pPr lvl="6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7pPr>
            <a:lvl8pPr lvl="7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8pPr>
            <a:lvl9pPr lvl="8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Slide 5 - Noi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CSB-Arc-Jade-RGB.png" id="53" name="Shape 53"/>
          <p:cNvPicPr preferRelativeResize="0"/>
          <p:nvPr/>
        </p:nvPicPr>
        <p:blipFill rotWithShape="1">
          <a:blip r:embed="rId2">
            <a:alphaModFix/>
          </a:blip>
          <a:srcRect b="77643" l="0" r="44339" t="0"/>
          <a:stretch/>
        </p:blipFill>
        <p:spPr>
          <a:xfrm>
            <a:off x="6298225" y="4014700"/>
            <a:ext cx="2862900" cy="11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7453225" y="4512700"/>
            <a:ext cx="1707900" cy="651900"/>
          </a:xfrm>
          <a:prstGeom prst="rect">
            <a:avLst/>
          </a:prstGeom>
          <a:solidFill>
            <a:srgbClr val="73A43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73A431"/>
              </a:buClr>
              <a:buSzPct val="100000"/>
              <a:defRPr b="1" sz="3600">
                <a:solidFill>
                  <a:srgbClr val="73A431"/>
                </a:solidFill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pic>
        <p:nvPicPr>
          <p:cNvPr descr="OCSB-Logo-White-RGB-High.png"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964" y="4349700"/>
            <a:ext cx="501963" cy="67918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1pPr>
            <a:lvl2pPr lvl="1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2pPr>
            <a:lvl3pPr lvl="2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3pPr>
            <a:lvl4pPr lvl="3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4pPr>
            <a:lvl5pPr lvl="4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5pPr>
            <a:lvl6pPr lvl="5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6pPr>
            <a:lvl7pPr lvl="6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7pPr>
            <a:lvl8pPr lvl="7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8pPr>
            <a:lvl9pPr lvl="8" rtl="0">
              <a:spcBef>
                <a:spcPts val="0"/>
              </a:spcBef>
              <a:buClr>
                <a:srgbClr val="636464"/>
              </a:buClr>
              <a:defRPr>
                <a:solidFill>
                  <a:srgbClr val="63646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aytone One"/>
              <a:buNone/>
              <a:defRPr b="1" sz="4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arela Round"/>
              <a:defRPr sz="24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arela Round"/>
              <a:defRPr sz="1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Varela Round"/>
              <a:defRPr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awings.google.com/" TargetMode="External"/><Relationship Id="rId4" Type="http://schemas.openxmlformats.org/officeDocument/2006/relationships/hyperlink" Target="https://spark.adobe.com/" TargetMode="External"/><Relationship Id="rId5" Type="http://schemas.openxmlformats.org/officeDocument/2006/relationships/hyperlink" Target="https://piktochart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park.adobe.com/page/qH1QRuMInl5cB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screencast-o-matic.com/home" TargetMode="External"/><Relationship Id="rId4" Type="http://schemas.openxmlformats.org/officeDocument/2006/relationships/hyperlink" Target="https://chrome.google.com/webstore/detail/screencastify-screen-vide/mmeijimgabbpbgpdklnllpncmdofkcpn?hl=e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youtube.com/v/w9-5uE7UdLI" TargetMode="External"/><Relationship Id="rId4" Type="http://schemas.openxmlformats.org/officeDocument/2006/relationships/image" Target="../media/image19.jpg"/><Relationship Id="rId5" Type="http://schemas.openxmlformats.org/officeDocument/2006/relationships/hyperlink" Target="http://youtube.com/v/Sz_5aUqef-Y" TargetMode="External"/><Relationship Id="rId6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youtube.com/v/kk1fZQn9Lks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mindomo.com/login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forms/u/0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oo.gl/forms/QUSyr9TtMxGaJdEt2" TargetMode="External"/><Relationship Id="rId4" Type="http://schemas.openxmlformats.org/officeDocument/2006/relationships/hyperlink" Target="https://goo.gl/forms/zeT4Yb7rRKGVJdEA2" TargetMode="External"/><Relationship Id="rId5" Type="http://schemas.openxmlformats.org/officeDocument/2006/relationships/hyperlink" Target="https://goo.gl/forms/IVQPhxjT1XdBZsuE2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gsuite.google.com/learning-center/products/forms/get-started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powtoon.com/" TargetMode="External"/><Relationship Id="rId4" Type="http://schemas.openxmlformats.org/officeDocument/2006/relationships/hyperlink" Target="https://www.mysimpleshow.com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youtube.com/v/HExWxe01bxM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s://www.powtoon.com/c/d2BN9iL5jSW/2/m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chrome.google.com/webstore/detail/easybib-bibliography-crea/dnhomniofbmbomomggjpkakilbbgfkhc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ourbuilder.withgoogle.com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docs.google.com/a/ocsb.ca/presentation/d/1Uk_kyJUdDOdzRVtB0gVp9OjYizJNDa0d-yETB9HWqzw/edit?usp=sharing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gsuite.google.com/learning-center/" TargetMode="External"/><Relationship Id="rId4" Type="http://schemas.openxmlformats.org/officeDocument/2006/relationships/hyperlink" Target="mailto:audra.abromaitis@ocsb.ca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esigningoutcomes.com/english-speaking-world-v5-0/" TargetMode="External"/><Relationship Id="rId4" Type="http://schemas.openxmlformats.org/officeDocument/2006/relationships/hyperlink" Target="http://bit.ly/AndroidENGV5Screen" TargetMode="External"/><Relationship Id="rId5" Type="http://schemas.openxmlformats.org/officeDocument/2006/relationships/hyperlink" Target="http://bit.ly/AppleENGV5Screen" TargetMode="External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1390500" y="986774"/>
            <a:ext cx="7129800" cy="334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Quick and Easy Tech Tools for collecting assessment data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(product, observations and conversations)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accent6"/>
                </a:solidFill>
              </a:rPr>
              <a:t>http://bit.ly/2eJVV35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x="1452175" y="1735172"/>
            <a:ext cx="7129800" cy="160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Assessment Tools for Conversations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Visual/Graphics Tools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Google Draw</a:t>
            </a:r>
            <a:r>
              <a:rPr lang="en">
                <a:solidFill>
                  <a:schemeClr val="accent6"/>
                </a:solidFill>
              </a:rPr>
              <a:t>, </a:t>
            </a:r>
            <a:r>
              <a:rPr lang="en" u="sng">
                <a:solidFill>
                  <a:schemeClr val="accent6"/>
                </a:solidFill>
                <a:hlinkClick r:id="rId4"/>
              </a:rPr>
              <a:t>Adobe Spark</a:t>
            </a:r>
            <a:r>
              <a:rPr lang="en">
                <a:solidFill>
                  <a:schemeClr val="accent6"/>
                </a:solidFill>
              </a:rPr>
              <a:t>, </a:t>
            </a:r>
            <a:r>
              <a:rPr lang="en" u="sng">
                <a:solidFill>
                  <a:schemeClr val="accent6"/>
                </a:solidFill>
                <a:hlinkClick r:id="rId5"/>
              </a:rPr>
              <a:t>Piktochart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Web based tools that allow students to create posters, infographics, flow charts,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Google Draw → part of your Google Suite host of tools, available to you and to your students through Google Drive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Adobe Spark → free, can connect through Google, allows you to create visually attractive posters, etc.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Piktochart → infogrpahic creator tool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Google Draw → collages, show me what you learned yesterday with pictures, posters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Adobe Spark → fancy posters, pretty slides, interactive “blog” style creations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Piktochart → teaching summary skills - students need to focus on what’s important (few words, lots of images)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Infographics are used on the OSSLT → show students how to read them and then have students create their own - reading and then summary skills (what’s the big idea?), students can then “read” each other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Math! Students can summarize numbers, stats, can include graphs, etc.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296025" y="271350"/>
            <a:ext cx="23682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Adobe Spark Example</a:t>
            </a:r>
          </a:p>
        </p:txBody>
      </p:sp>
      <p:pic>
        <p:nvPicPr>
          <p:cNvPr descr="the-big-question (2).png"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995" y="0"/>
            <a:ext cx="214200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ndu Eternal Cycle of All Life .jpg"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782699"/>
            <a:ext cx="5792276" cy="43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Screencasting</a:t>
            </a:r>
          </a:p>
        </p:txBody>
      </p:sp>
      <p:sp>
        <p:nvSpPr>
          <p:cNvPr id="247" name="Shape 247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Screencast-o-matic</a:t>
            </a:r>
            <a:r>
              <a:rPr lang="en">
                <a:solidFill>
                  <a:schemeClr val="accent6"/>
                </a:solidFill>
              </a:rPr>
              <a:t>, </a:t>
            </a:r>
            <a:r>
              <a:rPr lang="en" u="sng">
                <a:solidFill>
                  <a:schemeClr val="accent6"/>
                </a:solidFill>
                <a:hlinkClick r:id="rId4"/>
              </a:rPr>
              <a:t>Screencastify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Using your computer microphone to record your voice talking while showing something on your screen.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 for capturing student voice → awesome with students who are weak writers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Practicing writing IS important, BUT we also need to be aware that we aren’t always assessing their ability TO write, but their ideas and understanding about a topic. Are their writing skills limiting their abilities in your class?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259" name="Shape 259" title="How to screencast part 1">
            <a:hlinkClick r:id="rId3"/>
          </p:cNvPr>
          <p:cNvSpPr/>
          <p:nvPr/>
        </p:nvSpPr>
        <p:spPr>
          <a:xfrm>
            <a:off x="0" y="931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0" name="Shape 260" title="How to screencast part 2">
            <a:hlinkClick r:id="rId5"/>
          </p:cNvPr>
          <p:cNvSpPr/>
          <p:nvPr/>
        </p:nvSpPr>
        <p:spPr>
          <a:xfrm>
            <a:off x="4572000" y="93125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 title="EduardoEternalCycleAssignment">
            <a:hlinkClick r:id="rId3"/>
          </p:cNvPr>
          <p:cNvSpPr/>
          <p:nvPr/>
        </p:nvSpPr>
        <p:spPr>
          <a:xfrm>
            <a:off x="1192341" y="0"/>
            <a:ext cx="6858008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Plan for the workshop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Assessment basics/the padagogy wheel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Connecting with Google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Tools for assessing: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Conversations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Observations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Products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Mind Mapping</a:t>
            </a:r>
          </a:p>
        </p:txBody>
      </p:sp>
      <p:sp>
        <p:nvSpPr>
          <p:cNvPr id="277" name="Shape 277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Mindomo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Web based mind-mapping tool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link to your Google account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Really easy to share with your teacher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also create class mind maps or group mind maps and send them to your students → collaborate on mind maps together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 for brainstorming, showing students how to make connections, exploring relationships between ideas, etc.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753475" y="1175650"/>
            <a:ext cx="34197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Choose a template and name your mind map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Click create and get started!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Students find it easy to use → many are choosing this as an option when it’s presented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9813" l="23066" r="22571" t="16287"/>
          <a:stretch/>
        </p:blipFill>
        <p:spPr>
          <a:xfrm>
            <a:off x="4173175" y="0"/>
            <a:ext cx="4970826" cy="3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5256" l="0" r="0" t="11969"/>
          <a:stretch/>
        </p:blipFill>
        <p:spPr>
          <a:xfrm>
            <a:off x="0" y="12"/>
            <a:ext cx="9144000" cy="425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5251" l="0" r="0" t="11254"/>
          <a:stretch/>
        </p:blipFill>
        <p:spPr>
          <a:xfrm>
            <a:off x="0" y="0"/>
            <a:ext cx="9144000" cy="42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ctrTitle"/>
          </p:nvPr>
        </p:nvSpPr>
        <p:spPr>
          <a:xfrm>
            <a:off x="1452175" y="1735172"/>
            <a:ext cx="7129800" cy="1595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Assessment Tools for Observations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Google Forms</a:t>
            </a:r>
          </a:p>
        </p:txBody>
      </p:sp>
      <p:sp>
        <p:nvSpPr>
          <p:cNvPr id="311" name="Shape 311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Forms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Survey creator tool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use to collect evidence of student learning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use to evaluate students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 for organizing evidence → generates a spreadsheet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Has a quiz feature now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Sample forms: (adapted from Jim Jamieson - YRDSB)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On the fly questions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Rubric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Ticket out the door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Access through Google Drive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→ more → Google Forms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Step by step instructions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ctrTitle"/>
          </p:nvPr>
        </p:nvSpPr>
        <p:spPr>
          <a:xfrm>
            <a:off x="1452175" y="1735172"/>
            <a:ext cx="7129800" cy="1595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Assessment Tools for Products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232925" y="347906"/>
            <a:ext cx="6689700" cy="98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I’ll even show you how to do this :)</a:t>
            </a:r>
          </a:p>
        </p:txBody>
      </p:sp>
      <p:pic>
        <p:nvPicPr>
          <p:cNvPr descr="FWgWCniSXGgShyU3CZ6Q_Bear Waving.gif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625" y="838750"/>
            <a:ext cx="5165724" cy="4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6907350" y="1702175"/>
            <a:ext cx="2035200" cy="22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(Not wave like a bear, but embed these fun moving pictures into emails and documents)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Want students to diversify?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753475" y="1175646"/>
            <a:ext cx="7683300" cy="135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Consider creating a choice board for your semester/term. Students can only use each option one time → forces them to try new things and explore other amazing tools where they can showcase their talents and </a:t>
            </a:r>
            <a:r>
              <a:rPr lang="en"/>
              <a:t>strengths</a:t>
            </a:r>
            <a:r>
              <a:rPr lang="en"/>
              <a:t>.</a:t>
            </a:r>
          </a:p>
        </p:txBody>
      </p:sp>
      <p:graphicFrame>
        <p:nvGraphicFramePr>
          <p:cNvPr id="335" name="Shape 335"/>
          <p:cNvGraphicFramePr/>
          <p:nvPr/>
        </p:nvGraphicFramePr>
        <p:xfrm>
          <a:off x="477625" y="268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{EB6B2E38-7A78-48A1-B65E-111BD6FFBA25}</a:tableStyleId>
              </a:tblPr>
              <a:tblGrid>
                <a:gridCol w="2721350"/>
                <a:gridCol w="2721350"/>
                <a:gridCol w="30050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Prezi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Google Slides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Google Draw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Mindomo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PowToon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WeVideo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 Simple Show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Google Tour Builder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Written Report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Adobe Spark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Screencast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“Fake” instagram accounts or SnapChat Stories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Animated Video Makers</a:t>
            </a:r>
          </a:p>
        </p:txBody>
      </p:sp>
      <p:sp>
        <p:nvSpPr>
          <p:cNvPr id="341" name="Shape 341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PowToon</a:t>
            </a:r>
            <a:r>
              <a:rPr lang="en">
                <a:solidFill>
                  <a:schemeClr val="accent6"/>
                </a:solidFill>
              </a:rPr>
              <a:t>, </a:t>
            </a:r>
            <a:r>
              <a:rPr lang="en" u="sng">
                <a:solidFill>
                  <a:schemeClr val="accent6"/>
                </a:solidFill>
                <a:hlinkClick r:id="rId4"/>
              </a:rPr>
              <a:t>MySimpleShow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7750" y="107249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Video creation tools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 for projects (because I’m so over Prezi)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Less text/more visuals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Students can be super creative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Warning! Don’t let students use the “Premium features” in PowToon → all kinds of problems. :)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to video’s inside both programs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Link or access through Google account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Students are great at “figuring them out” → let them play, experiment, help each other out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reated using mysimpleshow &amp;ndash; Sign up at http://www.mysimpleshow.com and create your own simpleshow video for free." id="358" name="Shape 358" title="The life of buddha">
            <a:hlinkClick r:id="rId3"/>
          </p:cNvPr>
          <p:cNvSpPr/>
          <p:nvPr/>
        </p:nvSpPr>
        <p:spPr>
          <a:xfrm>
            <a:off x="4008724" y="703050"/>
            <a:ext cx="5135275" cy="3851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9" name="Shape 359"/>
          <p:cNvSpPr txBox="1"/>
          <p:nvPr/>
        </p:nvSpPr>
        <p:spPr>
          <a:xfrm>
            <a:off x="308375" y="1825500"/>
            <a:ext cx="3182400" cy="1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Sample PowToon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Easy Bibliographies</a:t>
            </a:r>
          </a:p>
        </p:txBody>
      </p:sp>
      <p:sp>
        <p:nvSpPr>
          <p:cNvPr id="365" name="Shape 365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EasyBib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Web based bibliography tool (one of many)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Google Docs..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Click “Add-Ons” → “Get Add-Ons”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Search for “EasyBib” → Click “Free”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 use it → Click on “Add-Ons” - EasyBibliography Creator - Manage Bibliography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chemeClr val="accent5"/>
                </a:solidFill>
              </a:rPr>
              <a:t>BOOM! Wow how lucky are these kids these days?!?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ctrTitle"/>
          </p:nvPr>
        </p:nvSpPr>
        <p:spPr>
          <a:xfrm>
            <a:off x="1452175" y="1735181"/>
            <a:ext cx="7129800" cy="1157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Google Tour Builder</a:t>
            </a:r>
          </a:p>
        </p:txBody>
      </p:sp>
      <p:sp>
        <p:nvSpPr>
          <p:cNvPr id="383" name="Shape 383"/>
          <p:cNvSpPr txBox="1"/>
          <p:nvPr>
            <p:ph idx="1" type="subTitle"/>
          </p:nvPr>
        </p:nvSpPr>
        <p:spPr>
          <a:xfrm>
            <a:off x="1642537" y="2892346"/>
            <a:ext cx="67491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6"/>
                </a:solidFill>
                <a:hlinkClick r:id="rId3"/>
              </a:rPr>
              <a:t>TourBuilder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What it is: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753475" y="1175643"/>
            <a:ext cx="77685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Google Maps + Google Slides mixed together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Create “tours” → great for projects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Still new so only one student can work on it (not collaborative… yet)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embed descriptions, visuals, video’s, etc. onto points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232925" y="347887"/>
            <a:ext cx="66897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Why?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736450" y="1175650"/>
            <a:ext cx="3785400" cy="29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/>
              <a:t>Evidence of Student Achievement for Evaluation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Evidence of student achievement for evaluation is collected over time from three different sources – </a:t>
            </a:r>
            <a:r>
              <a:rPr b="1" lang="en"/>
              <a:t>observations, conversations, and student products</a:t>
            </a:r>
            <a:r>
              <a:rPr lang="en"/>
              <a:t>. Using multiple sources of evidence increases the reliability and validity of the evaluation of student learning.”  </a:t>
            </a:r>
            <a:r>
              <a:rPr i="1" lang="en"/>
              <a:t>Growing Success, p.39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14523" r="14037" t="0"/>
          <a:stretch/>
        </p:blipFill>
        <p:spPr>
          <a:xfrm>
            <a:off x="0" y="1254475"/>
            <a:ext cx="4514449" cy="36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use it: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went to an hour long session about this tool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Here are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</a:t>
            </a:r>
            <a:r>
              <a:rPr lang="en"/>
              <a:t> → play with it and have some fun! :)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insert a GIF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753475" y="1175643"/>
            <a:ext cx="7683300" cy="304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Google Images → search tools → type → animated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Search for what you want (tiger)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Right click on GIF you want → copy image address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 your Google slide/doc/email, etc. → insert → image → by URL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Paste the image address here → it should show up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Click select and there it is! </a:t>
            </a:r>
          </a:p>
        </p:txBody>
      </p:sp>
      <p:pic>
        <p:nvPicPr>
          <p:cNvPr descr="giphy.gif"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425" y="2835626"/>
            <a:ext cx="3129322" cy="23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Want to learn more?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688025" y="1187975"/>
            <a:ext cx="48216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 Suite Learning Centre</a:t>
            </a:r>
            <a:r>
              <a:rPr lang="en"/>
              <a:t> → learn how to use all the Google Tools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Email me: </a:t>
            </a:r>
            <a:r>
              <a:rPr lang="en" u="sng">
                <a:solidFill>
                  <a:schemeClr val="hlink"/>
                </a:solidFill>
                <a:hlinkClick r:id="rId4"/>
              </a:rPr>
              <a:t>audra.abromaitis@ocsb.ca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Twitter: </a:t>
            </a:r>
            <a:r>
              <a:rPr lang="en">
                <a:solidFill>
                  <a:schemeClr val="accent5"/>
                </a:solidFill>
              </a:rPr>
              <a:t>@msaudraabro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5">
            <a:alphaModFix/>
          </a:blip>
          <a:srcRect b="5258" l="57868" r="0" t="0"/>
          <a:stretch/>
        </p:blipFill>
        <p:spPr>
          <a:xfrm>
            <a:off x="0" y="999799"/>
            <a:ext cx="3336875" cy="42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225" y="2308162"/>
            <a:ext cx="862224" cy="86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5750" y="3013400"/>
            <a:ext cx="2130099" cy="213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77950" y="114293"/>
            <a:ext cx="8588100" cy="80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Collecting Evidence of Learning</a:t>
            </a:r>
          </a:p>
        </p:txBody>
      </p:sp>
      <p:sp>
        <p:nvSpPr>
          <p:cNvPr id="175" name="Shape 175"/>
          <p:cNvSpPr/>
          <p:nvPr/>
        </p:nvSpPr>
        <p:spPr>
          <a:xfrm>
            <a:off x="1927500" y="1580025"/>
            <a:ext cx="5136600" cy="2682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2985300" y="2938181"/>
            <a:ext cx="31734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Triangulation of Data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487750" y="667725"/>
            <a:ext cx="41685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Short Stack"/>
                <a:ea typeface="Short Stack"/>
                <a:cs typeface="Short Stack"/>
                <a:sym typeface="Short Stack"/>
              </a:rPr>
              <a:t>Conversation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Short Stack"/>
                <a:ea typeface="Short Stack"/>
                <a:cs typeface="Short Stack"/>
                <a:sym typeface="Short Stack"/>
              </a:rPr>
              <a:t>What they are saying.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513400" y="4188700"/>
            <a:ext cx="3630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Short Stack"/>
                <a:ea typeface="Short Stack"/>
                <a:cs typeface="Short Stack"/>
                <a:sym typeface="Short Stack"/>
              </a:rPr>
              <a:t>Observation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Short Stack"/>
                <a:ea typeface="Short Stack"/>
                <a:cs typeface="Short Stack"/>
                <a:sym typeface="Short Stack"/>
              </a:rPr>
              <a:t>What they are doing.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59600" y="4188700"/>
            <a:ext cx="39552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Short Stack"/>
                <a:ea typeface="Short Stack"/>
                <a:cs typeface="Short Stack"/>
                <a:sym typeface="Short Stack"/>
              </a:rPr>
              <a:t>Product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Short Stack"/>
                <a:ea typeface="Short Stack"/>
                <a:cs typeface="Short Stack"/>
                <a:sym typeface="Short Stack"/>
              </a:rPr>
              <a:t>What they are representing.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448975" y="778725"/>
            <a:ext cx="24789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small group instruction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1-on-1 conference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analyze student self-assessment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small group discussion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Google Doc revision history and comments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530700" y="2497725"/>
            <a:ext cx="2613300" cy="1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small group instruction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presentation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science being applied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music being played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work done in pairs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logs, notes, recordings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Google Doc revision history and comments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0" y="1851025"/>
            <a:ext cx="2850900" cy="2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projects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assignments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notebooks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journals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tests, exams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rich performance tasks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demonstrations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essays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labs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website, video, blog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8675" y="801750"/>
            <a:ext cx="2478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200">
                <a:solidFill>
                  <a:schemeClr val="dk1"/>
                </a:solidFill>
              </a:rPr>
              <a:t>Slide borrowed from: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i="1" lang="en" sz="1200">
                <a:solidFill>
                  <a:schemeClr val="dk1"/>
                </a:solidFill>
              </a:rPr>
              <a:t>Jim Jamieson - YRDSB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Padagogy Wheel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753475" y="1175650"/>
            <a:ext cx="2778000" cy="304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"/>
              <a:t> to see it bigger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</a:t>
            </a:r>
            <a:r>
              <a:rPr lang="en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"/>
              <a:t> to download your own copy → when you click on the icons it will take you to the Google Play store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</a:t>
            </a:r>
            <a:r>
              <a:rPr lang="en" u="sng">
                <a:solidFill>
                  <a:schemeClr val="hlink"/>
                </a:solidFill>
                <a:hlinkClick r:id="rId5"/>
              </a:rPr>
              <a:t>HERE</a:t>
            </a:r>
            <a:r>
              <a:rPr lang="en"/>
              <a:t> for Apple version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1514" y="1175649"/>
            <a:ext cx="5612486" cy="39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5491" l="21851" r="46851" t="42204"/>
          <a:stretch/>
        </p:blipFill>
        <p:spPr>
          <a:xfrm>
            <a:off x="2550500" y="0"/>
            <a:ext cx="54738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x="235425" y="296050"/>
            <a:ext cx="2315100" cy="39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Create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Remember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Understand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Apply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Analyze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Evaluate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x="683575" y="347887"/>
            <a:ext cx="7908300" cy="6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Deep Learning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753475" y="1175643"/>
            <a:ext cx="7768500" cy="29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When developing assessments </a:t>
            </a:r>
            <a:r>
              <a:rPr lang="en"/>
              <a:t>→ consider the 6 global competencies of deep learning. What are students getting out of the assessment? What skills are they learning or developing? Are you giving your students opportunities to practice these skills?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Critical thinking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Collaboration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Creativity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Communication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Citizenship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Character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ritical-thinker.gif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150" y="2171700"/>
            <a:ext cx="2971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ctrTitle"/>
          </p:nvPr>
        </p:nvSpPr>
        <p:spPr>
          <a:xfrm>
            <a:off x="243625" y="367293"/>
            <a:ext cx="7908300" cy="652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Connecting with Google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753475" y="1175650"/>
            <a:ext cx="3452700" cy="304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make new usernames and passwords???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on the “Google” symbol to sign in with your @ocsb account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Works for students too! Super easy → no need to remember passwords, auto-connects to Drive with some programs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5818" l="22075" r="23024" t="11645"/>
          <a:stretch/>
        </p:blipFill>
        <p:spPr>
          <a:xfrm>
            <a:off x="4342749" y="1085450"/>
            <a:ext cx="4801250" cy="405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Shape 211"/>
          <p:cNvCxnSpPr/>
          <p:nvPr/>
        </p:nvCxnSpPr>
        <p:spPr>
          <a:xfrm>
            <a:off x="4267750" y="2824600"/>
            <a:ext cx="2652000" cy="1307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